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4808" r:id="rId3"/>
  </p:sldMasterIdLst>
  <p:notesMasterIdLst>
    <p:notesMasterId r:id="rId47"/>
  </p:notesMasterIdLst>
  <p:handoutMasterIdLst>
    <p:handoutMasterId r:id="rId48"/>
  </p:handoutMasterIdLst>
  <p:sldIdLst>
    <p:sldId id="487" r:id="rId4"/>
    <p:sldId id="431" r:id="rId5"/>
    <p:sldId id="470" r:id="rId6"/>
    <p:sldId id="448" r:id="rId7"/>
    <p:sldId id="396" r:id="rId8"/>
    <p:sldId id="395" r:id="rId9"/>
    <p:sldId id="452" r:id="rId10"/>
    <p:sldId id="494" r:id="rId11"/>
    <p:sldId id="491" r:id="rId12"/>
    <p:sldId id="492" r:id="rId13"/>
    <p:sldId id="447" r:id="rId14"/>
    <p:sldId id="469" r:id="rId15"/>
    <p:sldId id="465" r:id="rId16"/>
    <p:sldId id="459" r:id="rId17"/>
    <p:sldId id="462" r:id="rId18"/>
    <p:sldId id="389" r:id="rId19"/>
    <p:sldId id="390" r:id="rId20"/>
    <p:sldId id="388" r:id="rId21"/>
    <p:sldId id="432" r:id="rId22"/>
    <p:sldId id="400" r:id="rId23"/>
    <p:sldId id="472" r:id="rId24"/>
    <p:sldId id="479" r:id="rId25"/>
    <p:sldId id="476" r:id="rId26"/>
    <p:sldId id="475" r:id="rId27"/>
    <p:sldId id="474" r:id="rId28"/>
    <p:sldId id="477" r:id="rId29"/>
    <p:sldId id="478" r:id="rId30"/>
    <p:sldId id="480" r:id="rId31"/>
    <p:sldId id="481" r:id="rId32"/>
    <p:sldId id="482" r:id="rId33"/>
    <p:sldId id="471" r:id="rId34"/>
    <p:sldId id="483" r:id="rId35"/>
    <p:sldId id="484" r:id="rId36"/>
    <p:sldId id="445" r:id="rId37"/>
    <p:sldId id="446" r:id="rId38"/>
    <p:sldId id="486" r:id="rId39"/>
    <p:sldId id="488" r:id="rId40"/>
    <p:sldId id="495" r:id="rId41"/>
    <p:sldId id="409" r:id="rId42"/>
    <p:sldId id="468" r:id="rId43"/>
    <p:sldId id="489" r:id="rId44"/>
    <p:sldId id="379" r:id="rId45"/>
    <p:sldId id="433" r:id="rId4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clrMode="gray" frameSlides="1"/>
  <p:clrMru>
    <a:srgbClr val="8C3C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7" autoAdjust="0"/>
    <p:restoredTop sz="94615" autoAdjust="0"/>
  </p:normalViewPr>
  <p:slideViewPr>
    <p:cSldViewPr snapToGrid="0" snapToObjects="1">
      <p:cViewPr varScale="1">
        <p:scale>
          <a:sx n="111" d="100"/>
          <a:sy n="111" d="100"/>
        </p:scale>
        <p:origin x="-1392" y="-112"/>
      </p:cViewPr>
      <p:guideLst>
        <p:guide orient="horz" pos="2160"/>
        <p:guide pos="2880"/>
      </p:guideLst>
    </p:cSldViewPr>
  </p:slideViewPr>
  <p:outlineViewPr>
    <p:cViewPr>
      <p:scale>
        <a:sx n="33" d="100"/>
        <a:sy n="33" d="100"/>
      </p:scale>
      <p:origin x="136" y="17864"/>
    </p:cViewPr>
  </p:outlineViewPr>
  <p:notesTextViewPr>
    <p:cViewPr>
      <p:scale>
        <a:sx n="100" d="100"/>
        <a:sy n="100" d="100"/>
      </p:scale>
      <p:origin x="0" y="0"/>
    </p:cViewPr>
  </p:notesTextViewPr>
  <p:sorterViewPr>
    <p:cViewPr>
      <p:scale>
        <a:sx n="72" d="100"/>
        <a:sy n="72" d="100"/>
      </p:scale>
      <p:origin x="0" y="80"/>
    </p:cViewPr>
  </p:sorterViewPr>
  <p:notesViewPr>
    <p:cSldViewPr snapToGrid="0" snapToObjects="1">
      <p:cViewPr>
        <p:scale>
          <a:sx n="100" d="100"/>
          <a:sy n="100" d="100"/>
        </p:scale>
        <p:origin x="-3168"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25F52-B725-4E28-92DC-DE39B5A906B7}" type="doc">
      <dgm:prSet loTypeId="urn:microsoft.com/office/officeart/2005/8/layout/pyramid1" loCatId="pyramid" qsTypeId="urn:microsoft.com/office/officeart/2005/8/quickstyle/simple1" qsCatId="simple" csTypeId="urn:microsoft.com/office/officeart/2005/8/colors/colorful2" csCatId="colorful" phldr="1"/>
      <dgm:spPr/>
    </dgm:pt>
    <dgm:pt modelId="{CCB3488D-33DE-4BA1-8675-F171FB9E88BE}">
      <dgm:prSet phldrT="[Text]" custT="1"/>
      <dgm:spPr>
        <a:solidFill>
          <a:schemeClr val="accent6">
            <a:lumMod val="20000"/>
            <a:lumOff val="80000"/>
          </a:schemeClr>
        </a:solidFill>
      </dgm:spPr>
      <dgm:t>
        <a:bodyPr/>
        <a:lstStyle/>
        <a:p>
          <a:r>
            <a:rPr lang="en-GB" sz="1800" dirty="0" smtClean="0"/>
            <a:t>Speech Sounds</a:t>
          </a:r>
          <a:endParaRPr lang="en-GB" sz="1800" dirty="0"/>
        </a:p>
      </dgm:t>
    </dgm:pt>
    <dgm:pt modelId="{A6B54CF3-D9BA-4DFB-97A8-E82A6834EF18}" type="parTrans" cxnId="{9D115DEE-E521-4888-9042-C4B46036E2B6}">
      <dgm:prSet/>
      <dgm:spPr/>
      <dgm:t>
        <a:bodyPr/>
        <a:lstStyle/>
        <a:p>
          <a:endParaRPr lang="en-GB"/>
        </a:p>
      </dgm:t>
    </dgm:pt>
    <dgm:pt modelId="{AD5CAE82-5054-4883-9E28-19654AF836C1}" type="sibTrans" cxnId="{9D115DEE-E521-4888-9042-C4B46036E2B6}">
      <dgm:prSet/>
      <dgm:spPr/>
      <dgm:t>
        <a:bodyPr/>
        <a:lstStyle/>
        <a:p>
          <a:endParaRPr lang="en-GB"/>
        </a:p>
      </dgm:t>
    </dgm:pt>
    <dgm:pt modelId="{53A02B4D-ABE8-4A9D-BEFD-224BAE5D5000}">
      <dgm:prSet phldrT="[Text]" custT="1"/>
      <dgm:spPr/>
      <dgm:t>
        <a:bodyPr/>
        <a:lstStyle/>
        <a:p>
          <a:r>
            <a:rPr lang="en-GB" sz="2800" dirty="0" smtClean="0">
              <a:latin typeface="Helvetica"/>
            </a:rPr>
            <a:t>Interaction</a:t>
          </a:r>
          <a:endParaRPr lang="en-GB" sz="2800" dirty="0">
            <a:latin typeface="Helvetica"/>
          </a:endParaRPr>
        </a:p>
      </dgm:t>
    </dgm:pt>
    <dgm:pt modelId="{60F6EAA1-05A6-40C1-A91A-9F13595F686E}" type="parTrans" cxnId="{93E0D752-F972-49D1-ADA3-1B09D9533EDB}">
      <dgm:prSet/>
      <dgm:spPr/>
      <dgm:t>
        <a:bodyPr/>
        <a:lstStyle/>
        <a:p>
          <a:endParaRPr lang="en-GB"/>
        </a:p>
      </dgm:t>
    </dgm:pt>
    <dgm:pt modelId="{AF427BD2-4E73-4D09-983A-797516DAD64F}" type="sibTrans" cxnId="{93E0D752-F972-49D1-ADA3-1B09D9533EDB}">
      <dgm:prSet/>
      <dgm:spPr/>
      <dgm:t>
        <a:bodyPr/>
        <a:lstStyle/>
        <a:p>
          <a:endParaRPr lang="en-GB"/>
        </a:p>
      </dgm:t>
    </dgm:pt>
    <dgm:pt modelId="{4B7BC2BE-0ED8-4001-A7E1-6B4F86D9ACB1}">
      <dgm:prSet phldrT="[Text]"/>
      <dgm:spPr>
        <a:solidFill>
          <a:schemeClr val="accent6">
            <a:lumMod val="20000"/>
            <a:lumOff val="80000"/>
          </a:schemeClr>
        </a:solidFill>
      </dgm:spPr>
      <dgm:t>
        <a:bodyPr/>
        <a:lstStyle/>
        <a:p>
          <a:r>
            <a:rPr lang="en-GB" dirty="0" smtClean="0"/>
            <a:t>Attention &amp; Listening</a:t>
          </a:r>
          <a:endParaRPr lang="en-GB" dirty="0"/>
        </a:p>
      </dgm:t>
    </dgm:pt>
    <dgm:pt modelId="{06D8FCFA-6AC8-4C47-8A66-DEC1FF1E6E90}" type="parTrans" cxnId="{F81A7B47-9DF9-4924-8E46-32FA4909D9B6}">
      <dgm:prSet/>
      <dgm:spPr/>
      <dgm:t>
        <a:bodyPr/>
        <a:lstStyle/>
        <a:p>
          <a:endParaRPr lang="en-GB"/>
        </a:p>
      </dgm:t>
    </dgm:pt>
    <dgm:pt modelId="{ADB1B2A3-BDBB-4974-813D-2B01EC6A782F}" type="sibTrans" cxnId="{F81A7B47-9DF9-4924-8E46-32FA4909D9B6}">
      <dgm:prSet/>
      <dgm:spPr/>
      <dgm:t>
        <a:bodyPr/>
        <a:lstStyle/>
        <a:p>
          <a:endParaRPr lang="en-GB"/>
        </a:p>
      </dgm:t>
    </dgm:pt>
    <dgm:pt modelId="{41A22C36-6194-4132-BDB6-257B692C6F40}">
      <dgm:prSet custT="1"/>
      <dgm:spPr/>
      <dgm:t>
        <a:bodyPr/>
        <a:lstStyle/>
        <a:p>
          <a:r>
            <a:rPr lang="en-GB" sz="2800" dirty="0" smtClean="0">
              <a:latin typeface="Helvetica"/>
            </a:rPr>
            <a:t>Talking</a:t>
          </a:r>
          <a:endParaRPr lang="en-GB" sz="2800" dirty="0">
            <a:latin typeface="Helvetica"/>
          </a:endParaRPr>
        </a:p>
      </dgm:t>
    </dgm:pt>
    <dgm:pt modelId="{5D9D51FA-E10D-4800-BFC3-54A220570D9D}" type="parTrans" cxnId="{26CE1974-B0E8-4D81-9E4F-B85A0BC091F7}">
      <dgm:prSet/>
      <dgm:spPr/>
      <dgm:t>
        <a:bodyPr/>
        <a:lstStyle/>
        <a:p>
          <a:endParaRPr lang="en-GB"/>
        </a:p>
      </dgm:t>
    </dgm:pt>
    <dgm:pt modelId="{860C1741-A007-4386-9A38-CA661C1BF74D}" type="sibTrans" cxnId="{26CE1974-B0E8-4D81-9E4F-B85A0BC091F7}">
      <dgm:prSet/>
      <dgm:spPr/>
      <dgm:t>
        <a:bodyPr/>
        <a:lstStyle/>
        <a:p>
          <a:endParaRPr lang="en-GB"/>
        </a:p>
      </dgm:t>
    </dgm:pt>
    <dgm:pt modelId="{2A123C45-4F04-48C3-BF32-629D4A3167BE}">
      <dgm:prSet/>
      <dgm:spPr/>
      <dgm:t>
        <a:bodyPr/>
        <a:lstStyle/>
        <a:p>
          <a:r>
            <a:rPr lang="en-GB" dirty="0" smtClean="0"/>
            <a:t>Understanding</a:t>
          </a:r>
          <a:endParaRPr lang="en-GB" dirty="0"/>
        </a:p>
      </dgm:t>
    </dgm:pt>
    <dgm:pt modelId="{9F571C51-53D4-4D18-85BB-370A15BE6505}" type="parTrans" cxnId="{1BEF0BF8-F428-46A4-8E40-BEE6F2BE91B3}">
      <dgm:prSet/>
      <dgm:spPr/>
      <dgm:t>
        <a:bodyPr/>
        <a:lstStyle/>
        <a:p>
          <a:endParaRPr lang="en-GB"/>
        </a:p>
      </dgm:t>
    </dgm:pt>
    <dgm:pt modelId="{7F30C442-7781-447C-B486-BDAED95E3E88}" type="sibTrans" cxnId="{1BEF0BF8-F428-46A4-8E40-BEE6F2BE91B3}">
      <dgm:prSet/>
      <dgm:spPr/>
      <dgm:t>
        <a:bodyPr/>
        <a:lstStyle/>
        <a:p>
          <a:endParaRPr lang="en-GB"/>
        </a:p>
      </dgm:t>
    </dgm:pt>
    <dgm:pt modelId="{2BED323B-AFF5-4F04-9E4F-C397858B2F7D}" type="pres">
      <dgm:prSet presAssocID="{3C425F52-B725-4E28-92DC-DE39B5A906B7}" presName="Name0" presStyleCnt="0">
        <dgm:presLayoutVars>
          <dgm:dir/>
          <dgm:animLvl val="lvl"/>
          <dgm:resizeHandles val="exact"/>
        </dgm:presLayoutVars>
      </dgm:prSet>
      <dgm:spPr/>
    </dgm:pt>
    <dgm:pt modelId="{78AFC7E7-8C8C-49FB-89C5-2522DA7E7EBB}" type="pres">
      <dgm:prSet presAssocID="{CCB3488D-33DE-4BA1-8675-F171FB9E88BE}" presName="Name8" presStyleCnt="0"/>
      <dgm:spPr/>
    </dgm:pt>
    <dgm:pt modelId="{1A7E3547-3E06-4BD4-9AC5-31D47C58ED88}" type="pres">
      <dgm:prSet presAssocID="{CCB3488D-33DE-4BA1-8675-F171FB9E88BE}" presName="level" presStyleLbl="node1" presStyleIdx="0" presStyleCnt="5">
        <dgm:presLayoutVars>
          <dgm:chMax val="1"/>
          <dgm:bulletEnabled val="1"/>
        </dgm:presLayoutVars>
      </dgm:prSet>
      <dgm:spPr/>
      <dgm:t>
        <a:bodyPr/>
        <a:lstStyle/>
        <a:p>
          <a:endParaRPr lang="en-GB"/>
        </a:p>
      </dgm:t>
    </dgm:pt>
    <dgm:pt modelId="{4445B0C0-D09A-4872-90DF-A0CF0214BFA2}" type="pres">
      <dgm:prSet presAssocID="{CCB3488D-33DE-4BA1-8675-F171FB9E88BE}" presName="levelTx" presStyleLbl="revTx" presStyleIdx="0" presStyleCnt="0">
        <dgm:presLayoutVars>
          <dgm:chMax val="1"/>
          <dgm:bulletEnabled val="1"/>
        </dgm:presLayoutVars>
      </dgm:prSet>
      <dgm:spPr/>
      <dgm:t>
        <a:bodyPr/>
        <a:lstStyle/>
        <a:p>
          <a:endParaRPr lang="en-GB"/>
        </a:p>
      </dgm:t>
    </dgm:pt>
    <dgm:pt modelId="{15D61405-B803-450E-87F9-3692A13B3CC5}" type="pres">
      <dgm:prSet presAssocID="{41A22C36-6194-4132-BDB6-257B692C6F40}" presName="Name8" presStyleCnt="0"/>
      <dgm:spPr/>
    </dgm:pt>
    <dgm:pt modelId="{E805E060-C4D9-47A0-BD65-064119C94302}" type="pres">
      <dgm:prSet presAssocID="{41A22C36-6194-4132-BDB6-257B692C6F40}" presName="level" presStyleLbl="node1" presStyleIdx="1" presStyleCnt="5">
        <dgm:presLayoutVars>
          <dgm:chMax val="1"/>
          <dgm:bulletEnabled val="1"/>
        </dgm:presLayoutVars>
      </dgm:prSet>
      <dgm:spPr/>
      <dgm:t>
        <a:bodyPr/>
        <a:lstStyle/>
        <a:p>
          <a:endParaRPr lang="en-GB"/>
        </a:p>
      </dgm:t>
    </dgm:pt>
    <dgm:pt modelId="{589775D4-DD57-4930-9925-EC23BE9E2380}" type="pres">
      <dgm:prSet presAssocID="{41A22C36-6194-4132-BDB6-257B692C6F40}" presName="levelTx" presStyleLbl="revTx" presStyleIdx="0" presStyleCnt="0">
        <dgm:presLayoutVars>
          <dgm:chMax val="1"/>
          <dgm:bulletEnabled val="1"/>
        </dgm:presLayoutVars>
      </dgm:prSet>
      <dgm:spPr/>
      <dgm:t>
        <a:bodyPr/>
        <a:lstStyle/>
        <a:p>
          <a:endParaRPr lang="en-GB"/>
        </a:p>
      </dgm:t>
    </dgm:pt>
    <dgm:pt modelId="{212024D7-C358-482B-B120-6FC5C2DC2A60}" type="pres">
      <dgm:prSet presAssocID="{2A123C45-4F04-48C3-BF32-629D4A3167BE}" presName="Name8" presStyleCnt="0"/>
      <dgm:spPr/>
    </dgm:pt>
    <dgm:pt modelId="{57209A77-1CCA-4572-BFF8-70FA2A3D67C0}" type="pres">
      <dgm:prSet presAssocID="{2A123C45-4F04-48C3-BF32-629D4A3167BE}" presName="level" presStyleLbl="node1" presStyleIdx="2" presStyleCnt="5">
        <dgm:presLayoutVars>
          <dgm:chMax val="1"/>
          <dgm:bulletEnabled val="1"/>
        </dgm:presLayoutVars>
      </dgm:prSet>
      <dgm:spPr/>
      <dgm:t>
        <a:bodyPr/>
        <a:lstStyle/>
        <a:p>
          <a:endParaRPr lang="en-GB"/>
        </a:p>
      </dgm:t>
    </dgm:pt>
    <dgm:pt modelId="{9DA50A4A-513B-4080-A191-9653B951256C}" type="pres">
      <dgm:prSet presAssocID="{2A123C45-4F04-48C3-BF32-629D4A3167BE}" presName="levelTx" presStyleLbl="revTx" presStyleIdx="0" presStyleCnt="0">
        <dgm:presLayoutVars>
          <dgm:chMax val="1"/>
          <dgm:bulletEnabled val="1"/>
        </dgm:presLayoutVars>
      </dgm:prSet>
      <dgm:spPr/>
      <dgm:t>
        <a:bodyPr/>
        <a:lstStyle/>
        <a:p>
          <a:endParaRPr lang="en-GB"/>
        </a:p>
      </dgm:t>
    </dgm:pt>
    <dgm:pt modelId="{485324FD-0F05-4A0F-9284-D07D36A4C517}" type="pres">
      <dgm:prSet presAssocID="{53A02B4D-ABE8-4A9D-BEFD-224BAE5D5000}" presName="Name8" presStyleCnt="0"/>
      <dgm:spPr/>
    </dgm:pt>
    <dgm:pt modelId="{F1B48A07-BAF8-4647-B4C8-C9D967654CA8}" type="pres">
      <dgm:prSet presAssocID="{53A02B4D-ABE8-4A9D-BEFD-224BAE5D5000}" presName="level" presStyleLbl="node1" presStyleIdx="3" presStyleCnt="5">
        <dgm:presLayoutVars>
          <dgm:chMax val="1"/>
          <dgm:bulletEnabled val="1"/>
        </dgm:presLayoutVars>
      </dgm:prSet>
      <dgm:spPr/>
      <dgm:t>
        <a:bodyPr/>
        <a:lstStyle/>
        <a:p>
          <a:endParaRPr lang="en-GB"/>
        </a:p>
      </dgm:t>
    </dgm:pt>
    <dgm:pt modelId="{B804555C-8711-4A22-AE4F-17AE7AF42691}" type="pres">
      <dgm:prSet presAssocID="{53A02B4D-ABE8-4A9D-BEFD-224BAE5D5000}" presName="levelTx" presStyleLbl="revTx" presStyleIdx="0" presStyleCnt="0">
        <dgm:presLayoutVars>
          <dgm:chMax val="1"/>
          <dgm:bulletEnabled val="1"/>
        </dgm:presLayoutVars>
      </dgm:prSet>
      <dgm:spPr/>
      <dgm:t>
        <a:bodyPr/>
        <a:lstStyle/>
        <a:p>
          <a:endParaRPr lang="en-GB"/>
        </a:p>
      </dgm:t>
    </dgm:pt>
    <dgm:pt modelId="{47329938-9E8B-49DE-A2CF-B85D7FF41CFF}" type="pres">
      <dgm:prSet presAssocID="{4B7BC2BE-0ED8-4001-A7E1-6B4F86D9ACB1}" presName="Name8" presStyleCnt="0"/>
      <dgm:spPr/>
    </dgm:pt>
    <dgm:pt modelId="{D1F7F060-2DA4-4950-AD25-8D2BC16A54B9}" type="pres">
      <dgm:prSet presAssocID="{4B7BC2BE-0ED8-4001-A7E1-6B4F86D9ACB1}" presName="level" presStyleLbl="node1" presStyleIdx="4" presStyleCnt="5">
        <dgm:presLayoutVars>
          <dgm:chMax val="1"/>
          <dgm:bulletEnabled val="1"/>
        </dgm:presLayoutVars>
      </dgm:prSet>
      <dgm:spPr/>
      <dgm:t>
        <a:bodyPr/>
        <a:lstStyle/>
        <a:p>
          <a:endParaRPr lang="en-GB"/>
        </a:p>
      </dgm:t>
    </dgm:pt>
    <dgm:pt modelId="{5DD670C5-EC1F-4AAB-9BCC-0A13A14222D2}" type="pres">
      <dgm:prSet presAssocID="{4B7BC2BE-0ED8-4001-A7E1-6B4F86D9ACB1}" presName="levelTx" presStyleLbl="revTx" presStyleIdx="0" presStyleCnt="0">
        <dgm:presLayoutVars>
          <dgm:chMax val="1"/>
          <dgm:bulletEnabled val="1"/>
        </dgm:presLayoutVars>
      </dgm:prSet>
      <dgm:spPr/>
      <dgm:t>
        <a:bodyPr/>
        <a:lstStyle/>
        <a:p>
          <a:endParaRPr lang="en-GB"/>
        </a:p>
      </dgm:t>
    </dgm:pt>
  </dgm:ptLst>
  <dgm:cxnLst>
    <dgm:cxn modelId="{56D3A256-A942-9D4C-AA87-D1BA01C38D10}" type="presOf" srcId="{3C425F52-B725-4E28-92DC-DE39B5A906B7}" destId="{2BED323B-AFF5-4F04-9E4F-C397858B2F7D}" srcOrd="0" destOrd="0" presId="urn:microsoft.com/office/officeart/2005/8/layout/pyramid1"/>
    <dgm:cxn modelId="{C8AFA6A2-ACE7-E147-9642-9A6E169C1DB3}" type="presOf" srcId="{41A22C36-6194-4132-BDB6-257B692C6F40}" destId="{E805E060-C4D9-47A0-BD65-064119C94302}" srcOrd="0" destOrd="0" presId="urn:microsoft.com/office/officeart/2005/8/layout/pyramid1"/>
    <dgm:cxn modelId="{F81A7B47-9DF9-4924-8E46-32FA4909D9B6}" srcId="{3C425F52-B725-4E28-92DC-DE39B5A906B7}" destId="{4B7BC2BE-0ED8-4001-A7E1-6B4F86D9ACB1}" srcOrd="4" destOrd="0" parTransId="{06D8FCFA-6AC8-4C47-8A66-DEC1FF1E6E90}" sibTransId="{ADB1B2A3-BDBB-4974-813D-2B01EC6A782F}"/>
    <dgm:cxn modelId="{93E0D752-F972-49D1-ADA3-1B09D9533EDB}" srcId="{3C425F52-B725-4E28-92DC-DE39B5A906B7}" destId="{53A02B4D-ABE8-4A9D-BEFD-224BAE5D5000}" srcOrd="3" destOrd="0" parTransId="{60F6EAA1-05A6-40C1-A91A-9F13595F686E}" sibTransId="{AF427BD2-4E73-4D09-983A-797516DAD64F}"/>
    <dgm:cxn modelId="{627BCE4C-7373-F843-A78E-2AF24929272F}" type="presOf" srcId="{2A123C45-4F04-48C3-BF32-629D4A3167BE}" destId="{57209A77-1CCA-4572-BFF8-70FA2A3D67C0}" srcOrd="0" destOrd="0" presId="urn:microsoft.com/office/officeart/2005/8/layout/pyramid1"/>
    <dgm:cxn modelId="{6A7830B6-EC9C-D245-8FF9-3FBAD00BECDD}" type="presOf" srcId="{4B7BC2BE-0ED8-4001-A7E1-6B4F86D9ACB1}" destId="{5DD670C5-EC1F-4AAB-9BCC-0A13A14222D2}" srcOrd="1" destOrd="0" presId="urn:microsoft.com/office/officeart/2005/8/layout/pyramid1"/>
    <dgm:cxn modelId="{1BEF0BF8-F428-46A4-8E40-BEE6F2BE91B3}" srcId="{3C425F52-B725-4E28-92DC-DE39B5A906B7}" destId="{2A123C45-4F04-48C3-BF32-629D4A3167BE}" srcOrd="2" destOrd="0" parTransId="{9F571C51-53D4-4D18-85BB-370A15BE6505}" sibTransId="{7F30C442-7781-447C-B486-BDAED95E3E88}"/>
    <dgm:cxn modelId="{26409BD0-490D-D947-952E-A2BFBB110E49}" type="presOf" srcId="{4B7BC2BE-0ED8-4001-A7E1-6B4F86D9ACB1}" destId="{D1F7F060-2DA4-4950-AD25-8D2BC16A54B9}" srcOrd="0" destOrd="0" presId="urn:microsoft.com/office/officeart/2005/8/layout/pyramid1"/>
    <dgm:cxn modelId="{D3470089-2897-EF47-8BDE-F351F148D04C}" type="presOf" srcId="{41A22C36-6194-4132-BDB6-257B692C6F40}" destId="{589775D4-DD57-4930-9925-EC23BE9E2380}" srcOrd="1" destOrd="0" presId="urn:microsoft.com/office/officeart/2005/8/layout/pyramid1"/>
    <dgm:cxn modelId="{9D115DEE-E521-4888-9042-C4B46036E2B6}" srcId="{3C425F52-B725-4E28-92DC-DE39B5A906B7}" destId="{CCB3488D-33DE-4BA1-8675-F171FB9E88BE}" srcOrd="0" destOrd="0" parTransId="{A6B54CF3-D9BA-4DFB-97A8-E82A6834EF18}" sibTransId="{AD5CAE82-5054-4883-9E28-19654AF836C1}"/>
    <dgm:cxn modelId="{87C30CB2-5DEE-174D-A0B4-8FC38177456E}" type="presOf" srcId="{CCB3488D-33DE-4BA1-8675-F171FB9E88BE}" destId="{1A7E3547-3E06-4BD4-9AC5-31D47C58ED88}" srcOrd="0" destOrd="0" presId="urn:microsoft.com/office/officeart/2005/8/layout/pyramid1"/>
    <dgm:cxn modelId="{26CE1974-B0E8-4D81-9E4F-B85A0BC091F7}" srcId="{3C425F52-B725-4E28-92DC-DE39B5A906B7}" destId="{41A22C36-6194-4132-BDB6-257B692C6F40}" srcOrd="1" destOrd="0" parTransId="{5D9D51FA-E10D-4800-BFC3-54A220570D9D}" sibTransId="{860C1741-A007-4386-9A38-CA661C1BF74D}"/>
    <dgm:cxn modelId="{9ACF3B24-9BCC-4E46-9FE9-70C7BF7C7E06}" type="presOf" srcId="{CCB3488D-33DE-4BA1-8675-F171FB9E88BE}" destId="{4445B0C0-D09A-4872-90DF-A0CF0214BFA2}" srcOrd="1" destOrd="0" presId="urn:microsoft.com/office/officeart/2005/8/layout/pyramid1"/>
    <dgm:cxn modelId="{816FDF29-BD06-1146-BA03-D675590FA71E}" type="presOf" srcId="{2A123C45-4F04-48C3-BF32-629D4A3167BE}" destId="{9DA50A4A-513B-4080-A191-9653B951256C}" srcOrd="1" destOrd="0" presId="urn:microsoft.com/office/officeart/2005/8/layout/pyramid1"/>
    <dgm:cxn modelId="{0543E185-0B23-6640-AF46-D5A072305E10}" type="presOf" srcId="{53A02B4D-ABE8-4A9D-BEFD-224BAE5D5000}" destId="{F1B48A07-BAF8-4647-B4C8-C9D967654CA8}" srcOrd="0" destOrd="0" presId="urn:microsoft.com/office/officeart/2005/8/layout/pyramid1"/>
    <dgm:cxn modelId="{FBC458C3-4EE3-9C46-BEBA-05A027E550BF}" type="presOf" srcId="{53A02B4D-ABE8-4A9D-BEFD-224BAE5D5000}" destId="{B804555C-8711-4A22-AE4F-17AE7AF42691}" srcOrd="1" destOrd="0" presId="urn:microsoft.com/office/officeart/2005/8/layout/pyramid1"/>
    <dgm:cxn modelId="{2315EA45-B336-D848-98B4-6ED2751DF2BA}" type="presParOf" srcId="{2BED323B-AFF5-4F04-9E4F-C397858B2F7D}" destId="{78AFC7E7-8C8C-49FB-89C5-2522DA7E7EBB}" srcOrd="0" destOrd="0" presId="urn:microsoft.com/office/officeart/2005/8/layout/pyramid1"/>
    <dgm:cxn modelId="{EF6F2651-2FAC-D546-B8EF-74281925CF3E}" type="presParOf" srcId="{78AFC7E7-8C8C-49FB-89C5-2522DA7E7EBB}" destId="{1A7E3547-3E06-4BD4-9AC5-31D47C58ED88}" srcOrd="0" destOrd="0" presId="urn:microsoft.com/office/officeart/2005/8/layout/pyramid1"/>
    <dgm:cxn modelId="{40024BFB-D854-5B46-9972-9ACA983A2BAF}" type="presParOf" srcId="{78AFC7E7-8C8C-49FB-89C5-2522DA7E7EBB}" destId="{4445B0C0-D09A-4872-90DF-A0CF0214BFA2}" srcOrd="1" destOrd="0" presId="urn:microsoft.com/office/officeart/2005/8/layout/pyramid1"/>
    <dgm:cxn modelId="{5AE086BA-23A6-594D-9C45-50043E60A441}" type="presParOf" srcId="{2BED323B-AFF5-4F04-9E4F-C397858B2F7D}" destId="{15D61405-B803-450E-87F9-3692A13B3CC5}" srcOrd="1" destOrd="0" presId="urn:microsoft.com/office/officeart/2005/8/layout/pyramid1"/>
    <dgm:cxn modelId="{95E1953D-33EA-BD4B-AAC2-C50B03784B79}" type="presParOf" srcId="{15D61405-B803-450E-87F9-3692A13B3CC5}" destId="{E805E060-C4D9-47A0-BD65-064119C94302}" srcOrd="0" destOrd="0" presId="urn:microsoft.com/office/officeart/2005/8/layout/pyramid1"/>
    <dgm:cxn modelId="{4BE6FA97-E66E-E74A-82E8-70ED5B27DC36}" type="presParOf" srcId="{15D61405-B803-450E-87F9-3692A13B3CC5}" destId="{589775D4-DD57-4930-9925-EC23BE9E2380}" srcOrd="1" destOrd="0" presId="urn:microsoft.com/office/officeart/2005/8/layout/pyramid1"/>
    <dgm:cxn modelId="{DF34AC26-A793-AE4C-B099-999A7ED5B7F0}" type="presParOf" srcId="{2BED323B-AFF5-4F04-9E4F-C397858B2F7D}" destId="{212024D7-C358-482B-B120-6FC5C2DC2A60}" srcOrd="2" destOrd="0" presId="urn:microsoft.com/office/officeart/2005/8/layout/pyramid1"/>
    <dgm:cxn modelId="{9EC79959-25E9-B141-89A1-ACEABA01381D}" type="presParOf" srcId="{212024D7-C358-482B-B120-6FC5C2DC2A60}" destId="{57209A77-1CCA-4572-BFF8-70FA2A3D67C0}" srcOrd="0" destOrd="0" presId="urn:microsoft.com/office/officeart/2005/8/layout/pyramid1"/>
    <dgm:cxn modelId="{99E7B41F-AC93-E744-A260-CD979B391F0A}" type="presParOf" srcId="{212024D7-C358-482B-B120-6FC5C2DC2A60}" destId="{9DA50A4A-513B-4080-A191-9653B951256C}" srcOrd="1" destOrd="0" presId="urn:microsoft.com/office/officeart/2005/8/layout/pyramid1"/>
    <dgm:cxn modelId="{995222F4-63D0-8848-996C-E802DA90A57D}" type="presParOf" srcId="{2BED323B-AFF5-4F04-9E4F-C397858B2F7D}" destId="{485324FD-0F05-4A0F-9284-D07D36A4C517}" srcOrd="3" destOrd="0" presId="urn:microsoft.com/office/officeart/2005/8/layout/pyramid1"/>
    <dgm:cxn modelId="{912F2C5E-9E54-5144-8131-365E37782AF8}" type="presParOf" srcId="{485324FD-0F05-4A0F-9284-D07D36A4C517}" destId="{F1B48A07-BAF8-4647-B4C8-C9D967654CA8}" srcOrd="0" destOrd="0" presId="urn:microsoft.com/office/officeart/2005/8/layout/pyramid1"/>
    <dgm:cxn modelId="{62C03E13-91BB-6949-A77B-2A7A03898D18}" type="presParOf" srcId="{485324FD-0F05-4A0F-9284-D07D36A4C517}" destId="{B804555C-8711-4A22-AE4F-17AE7AF42691}" srcOrd="1" destOrd="0" presId="urn:microsoft.com/office/officeart/2005/8/layout/pyramid1"/>
    <dgm:cxn modelId="{DF0D4002-DBD5-4F44-A7FC-BC3033969825}" type="presParOf" srcId="{2BED323B-AFF5-4F04-9E4F-C397858B2F7D}" destId="{47329938-9E8B-49DE-A2CF-B85D7FF41CFF}" srcOrd="4" destOrd="0" presId="urn:microsoft.com/office/officeart/2005/8/layout/pyramid1"/>
    <dgm:cxn modelId="{954E959B-111D-BD4B-B4D5-3CFD9BEA92B2}" type="presParOf" srcId="{47329938-9E8B-49DE-A2CF-B85D7FF41CFF}" destId="{D1F7F060-2DA4-4950-AD25-8D2BC16A54B9}" srcOrd="0" destOrd="0" presId="urn:microsoft.com/office/officeart/2005/8/layout/pyramid1"/>
    <dgm:cxn modelId="{03E9FD33-9C4F-D04D-BE5A-340D5FE11375}" type="presParOf" srcId="{47329938-9E8B-49DE-A2CF-B85D7FF41CFF}" destId="{5DD670C5-EC1F-4AAB-9BCC-0A13A14222D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AEC4CA-EFD1-4826-BB2C-779268ABF3CE}" type="doc">
      <dgm:prSet loTypeId="urn:microsoft.com/office/officeart/2005/8/layout/pyramid1" loCatId="pyramid" qsTypeId="urn:microsoft.com/office/officeart/2005/8/quickstyle/simple3" qsCatId="simple" csTypeId="urn:microsoft.com/office/officeart/2005/8/colors/accent1_2" csCatId="accent1" phldr="1"/>
      <dgm:spPr/>
    </dgm:pt>
    <dgm:pt modelId="{2230AB86-6C6B-4A9F-8933-B0EC2CDBECDA}">
      <dgm:prSet phldrT="[Text]" custT="1"/>
      <dgm:spPr>
        <a:ln>
          <a:noFill/>
        </a:ln>
      </dgm:spPr>
      <dgm:t>
        <a:bodyPr/>
        <a:lstStyle/>
        <a:p>
          <a:pPr>
            <a:lnSpc>
              <a:spcPct val="100000"/>
            </a:lnSpc>
            <a:spcAft>
              <a:spcPts val="0"/>
            </a:spcAft>
          </a:pPr>
          <a:r>
            <a:rPr lang="en-GB" sz="1800" b="1" i="0" baseline="0" dirty="0" smtClean="0">
              <a:solidFill>
                <a:srgbClr val="293974"/>
              </a:solidFill>
              <a:effectLst/>
              <a:latin typeface="Helvetica Neue"/>
              <a:cs typeface="Helvetica Neue"/>
            </a:rPr>
            <a:t>Children with </a:t>
          </a:r>
          <a:br>
            <a:rPr lang="en-GB" sz="1800" b="1" i="0" baseline="0" dirty="0" smtClean="0">
              <a:solidFill>
                <a:srgbClr val="293974"/>
              </a:solidFill>
              <a:effectLst/>
              <a:latin typeface="Helvetica Neue"/>
              <a:cs typeface="Helvetica Neue"/>
            </a:rPr>
          </a:br>
          <a:r>
            <a:rPr lang="en-GB" sz="1800" b="1" i="0" baseline="0" dirty="0" smtClean="0">
              <a:solidFill>
                <a:srgbClr val="293974"/>
              </a:solidFill>
              <a:effectLst/>
              <a:latin typeface="Helvetica Neue"/>
              <a:cs typeface="Helvetica Neue"/>
            </a:rPr>
            <a:t>specific SLCN: </a:t>
          </a:r>
        </a:p>
        <a:p>
          <a:pPr>
            <a:lnSpc>
              <a:spcPct val="100000"/>
            </a:lnSpc>
            <a:spcAft>
              <a:spcPts val="0"/>
            </a:spcAft>
          </a:pPr>
          <a:r>
            <a:rPr lang="en-GB" sz="1800" b="1" i="0" baseline="0" dirty="0" smtClean="0">
              <a:solidFill>
                <a:srgbClr val="293974"/>
              </a:solidFill>
              <a:effectLst/>
              <a:latin typeface="Helvetica Neue"/>
              <a:cs typeface="Helvetica Neue"/>
            </a:rPr>
            <a:t>5–7%</a:t>
          </a:r>
          <a:endParaRPr lang="en-GB" sz="1800" b="1" i="0" baseline="0" dirty="0">
            <a:solidFill>
              <a:srgbClr val="293974"/>
            </a:solidFill>
            <a:effectLst/>
            <a:latin typeface="Helvetica Neue"/>
            <a:cs typeface="Helvetica Neue"/>
          </a:endParaRPr>
        </a:p>
      </dgm:t>
    </dgm:pt>
    <dgm:pt modelId="{EBD87590-CDF4-4467-A34F-97A44619E6DC}" type="parTrans" cxnId="{84A63D15-16EF-4728-8E67-8D5F8AA34A1A}">
      <dgm:prSet/>
      <dgm:spPr/>
      <dgm:t>
        <a:bodyPr/>
        <a:lstStyle/>
        <a:p>
          <a:endParaRPr lang="en-GB">
            <a:latin typeface="Helvetica Neue"/>
          </a:endParaRPr>
        </a:p>
      </dgm:t>
    </dgm:pt>
    <dgm:pt modelId="{8409E41B-2C0F-487C-A1AE-9F87A03FA0D7}" type="sibTrans" cxnId="{84A63D15-16EF-4728-8E67-8D5F8AA34A1A}">
      <dgm:prSet/>
      <dgm:spPr/>
      <dgm:t>
        <a:bodyPr/>
        <a:lstStyle/>
        <a:p>
          <a:endParaRPr lang="en-GB">
            <a:latin typeface="Helvetica Neue"/>
          </a:endParaRPr>
        </a:p>
      </dgm:t>
    </dgm:pt>
    <dgm:pt modelId="{EDFA3A16-4F8F-42A7-B9B0-BAD33DCCCD5C}">
      <dgm:prSet phldrT="[Text]" custT="1"/>
      <dgm:spPr>
        <a:ln>
          <a:noFill/>
        </a:ln>
      </dgm:spPr>
      <dgm:t>
        <a:bodyPr/>
        <a:lstStyle/>
        <a:p>
          <a:r>
            <a:rPr lang="en-GB" sz="1800" b="1" i="0" dirty="0" smtClean="0">
              <a:solidFill>
                <a:srgbClr val="293974"/>
              </a:solidFill>
              <a:latin typeface="Helvetica Neue"/>
              <a:cs typeface="Helvetica Neue"/>
            </a:rPr>
            <a:t>Children with typical language levels </a:t>
          </a:r>
          <a:endParaRPr lang="en-GB" sz="1800" b="1" i="0" dirty="0">
            <a:solidFill>
              <a:srgbClr val="293974"/>
            </a:solidFill>
            <a:latin typeface="Helvetica Neue"/>
            <a:cs typeface="Helvetica Neue"/>
          </a:endParaRPr>
        </a:p>
      </dgm:t>
    </dgm:pt>
    <dgm:pt modelId="{21D98415-AC55-441E-BA0F-4646C26953D6}" type="parTrans" cxnId="{7EA1D1C9-1101-431C-BD3A-0DB3872BE993}">
      <dgm:prSet/>
      <dgm:spPr/>
      <dgm:t>
        <a:bodyPr/>
        <a:lstStyle/>
        <a:p>
          <a:endParaRPr lang="en-GB">
            <a:latin typeface="Helvetica Neue"/>
          </a:endParaRPr>
        </a:p>
      </dgm:t>
    </dgm:pt>
    <dgm:pt modelId="{20D88ADF-C477-4673-9282-0FC848F9DC8B}" type="sibTrans" cxnId="{7EA1D1C9-1101-431C-BD3A-0DB3872BE993}">
      <dgm:prSet/>
      <dgm:spPr/>
      <dgm:t>
        <a:bodyPr/>
        <a:lstStyle/>
        <a:p>
          <a:endParaRPr lang="en-GB">
            <a:latin typeface="Helvetica Neue"/>
          </a:endParaRPr>
        </a:p>
      </dgm:t>
    </dgm:pt>
    <dgm:pt modelId="{890AD7A2-F59F-44DD-80F1-E39B16E1F95B}">
      <dgm:prSet custT="1"/>
      <dgm:spPr>
        <a:gradFill flip="none" rotWithShape="1">
          <a:gsLst>
            <a:gs pos="0">
              <a:srgbClr val="B1ED47"/>
            </a:gs>
            <a:gs pos="100000">
              <a:srgbClr val="FFFFFF"/>
            </a:gs>
          </a:gsLst>
          <a:lin ang="16200000" scaled="0"/>
          <a:tileRect/>
        </a:gradFill>
        <a:ln>
          <a:noFill/>
        </a:ln>
      </dgm:spPr>
      <dgm:t>
        <a:bodyPr lIns="0" tIns="0" rIns="0" bIns="0"/>
        <a:lstStyle/>
        <a:p>
          <a:pPr>
            <a:lnSpc>
              <a:spcPct val="90000"/>
            </a:lnSpc>
            <a:spcAft>
              <a:spcPts val="0"/>
            </a:spcAft>
          </a:pPr>
          <a:r>
            <a:rPr lang="en-GB" sz="1800" b="1" i="0" dirty="0" smtClean="0">
              <a:solidFill>
                <a:srgbClr val="293974"/>
              </a:solidFill>
              <a:latin typeface="Helvetica Neue"/>
              <a:cs typeface="Helvetica Neue"/>
            </a:rPr>
            <a:t>Children with </a:t>
          </a:r>
          <a:br>
            <a:rPr lang="en-GB" sz="1800" b="1" i="0" dirty="0" smtClean="0">
              <a:solidFill>
                <a:srgbClr val="293974"/>
              </a:solidFill>
              <a:latin typeface="Helvetica Neue"/>
              <a:cs typeface="Helvetica Neue"/>
            </a:rPr>
          </a:br>
          <a:r>
            <a:rPr lang="en-GB" sz="1800" b="1" i="0" dirty="0" smtClean="0">
              <a:solidFill>
                <a:srgbClr val="293974"/>
              </a:solidFill>
              <a:latin typeface="Helvetica Neue"/>
              <a:cs typeface="Helvetica Neue"/>
            </a:rPr>
            <a:t>delayed language: </a:t>
          </a:r>
          <a:br>
            <a:rPr lang="en-GB" sz="1800" b="1" i="0" dirty="0" smtClean="0">
              <a:solidFill>
                <a:srgbClr val="293974"/>
              </a:solidFill>
              <a:latin typeface="Helvetica Neue"/>
              <a:cs typeface="Helvetica Neue"/>
            </a:rPr>
          </a:br>
          <a:r>
            <a:rPr lang="en-GB" sz="1800" b="1" i="0" dirty="0" smtClean="0">
              <a:solidFill>
                <a:srgbClr val="293974"/>
              </a:solidFill>
              <a:latin typeface="Helvetica Neue"/>
              <a:cs typeface="Helvetica Neue"/>
            </a:rPr>
            <a:t>up to 80% in </a:t>
          </a:r>
          <a:br>
            <a:rPr lang="en-GB" sz="1800" b="1" i="0" dirty="0" smtClean="0">
              <a:solidFill>
                <a:srgbClr val="293974"/>
              </a:solidFill>
              <a:latin typeface="Helvetica Neue"/>
              <a:cs typeface="Helvetica Neue"/>
            </a:rPr>
          </a:br>
          <a:r>
            <a:rPr lang="en-GB" sz="1800" b="1" i="0" dirty="0" smtClean="0">
              <a:solidFill>
                <a:srgbClr val="293974"/>
              </a:solidFill>
              <a:latin typeface="Helvetica Neue"/>
              <a:cs typeface="Helvetica Neue"/>
            </a:rPr>
            <a:t>some areas</a:t>
          </a:r>
          <a:endParaRPr lang="en-GB" sz="1800" b="1" i="0" dirty="0">
            <a:solidFill>
              <a:srgbClr val="293974"/>
            </a:solidFill>
            <a:latin typeface="Helvetica Neue"/>
            <a:cs typeface="Helvetica Neue"/>
          </a:endParaRPr>
        </a:p>
      </dgm:t>
    </dgm:pt>
    <dgm:pt modelId="{458D9F39-B711-4B85-B96F-06D07840C230}" type="parTrans" cxnId="{A2CEF927-0C6D-4859-93AE-63BAF46F2DE8}">
      <dgm:prSet/>
      <dgm:spPr/>
      <dgm:t>
        <a:bodyPr/>
        <a:lstStyle/>
        <a:p>
          <a:endParaRPr lang="en-GB">
            <a:latin typeface="Helvetica Neue"/>
          </a:endParaRPr>
        </a:p>
      </dgm:t>
    </dgm:pt>
    <dgm:pt modelId="{C29331EB-A0FD-4815-BE9B-BB77430BBB1A}" type="sibTrans" cxnId="{A2CEF927-0C6D-4859-93AE-63BAF46F2DE8}">
      <dgm:prSet/>
      <dgm:spPr/>
      <dgm:t>
        <a:bodyPr/>
        <a:lstStyle/>
        <a:p>
          <a:endParaRPr lang="en-GB">
            <a:latin typeface="Helvetica Neue"/>
          </a:endParaRPr>
        </a:p>
      </dgm:t>
    </dgm:pt>
    <dgm:pt modelId="{E9DDBD4F-364E-4427-AD1A-CECAF4C39B3C}">
      <dgm:prSet custT="1"/>
      <dgm:spPr>
        <a:ln>
          <a:noFill/>
        </a:ln>
      </dgm:spPr>
      <dgm:t>
        <a:bodyPr/>
        <a:lstStyle/>
        <a:p>
          <a:r>
            <a:rPr lang="en-GB" sz="1800" b="1" i="0" dirty="0" smtClean="0">
              <a:solidFill>
                <a:srgbClr val="293974"/>
              </a:solidFill>
              <a:latin typeface="Helvetica Neue"/>
              <a:cs typeface="Helvetica Neue"/>
            </a:rPr>
            <a:t>Children with </a:t>
          </a:r>
          <a:br>
            <a:rPr lang="en-GB" sz="1800" b="1" i="0" dirty="0" smtClean="0">
              <a:solidFill>
                <a:srgbClr val="293974"/>
              </a:solidFill>
              <a:latin typeface="Helvetica Neue"/>
              <a:cs typeface="Helvetica Neue"/>
            </a:rPr>
          </a:br>
          <a:r>
            <a:rPr lang="en-GB" sz="1800" b="1" i="0" dirty="0" smtClean="0">
              <a:solidFill>
                <a:srgbClr val="293974"/>
              </a:solidFill>
              <a:latin typeface="Helvetica Neue"/>
              <a:cs typeface="Helvetica Neue"/>
            </a:rPr>
            <a:t>SLCN: </a:t>
          </a:r>
          <a:br>
            <a:rPr lang="en-GB" sz="1800" b="1" i="0" dirty="0" smtClean="0">
              <a:solidFill>
                <a:srgbClr val="293974"/>
              </a:solidFill>
              <a:latin typeface="Helvetica Neue"/>
              <a:cs typeface="Helvetica Neue"/>
            </a:rPr>
          </a:br>
          <a:r>
            <a:rPr lang="en-GB" sz="1800" b="1" i="0" dirty="0" smtClean="0">
              <a:solidFill>
                <a:srgbClr val="293974"/>
              </a:solidFill>
              <a:latin typeface="Helvetica Neue"/>
              <a:cs typeface="Helvetica Neue"/>
            </a:rPr>
            <a:t>10% (persistent)</a:t>
          </a:r>
          <a:endParaRPr lang="en-GB" sz="1800" b="1" i="0" dirty="0">
            <a:solidFill>
              <a:srgbClr val="293974"/>
            </a:solidFill>
            <a:latin typeface="Helvetica Neue"/>
            <a:cs typeface="Helvetica Neue"/>
          </a:endParaRPr>
        </a:p>
      </dgm:t>
    </dgm:pt>
    <dgm:pt modelId="{87357325-F19A-4718-9BB2-7DAAE2109624}" type="sibTrans" cxnId="{814878AC-7D24-4CCB-AC03-0F58FF948A3C}">
      <dgm:prSet/>
      <dgm:spPr/>
      <dgm:t>
        <a:bodyPr/>
        <a:lstStyle/>
        <a:p>
          <a:endParaRPr lang="en-GB">
            <a:latin typeface="Helvetica Neue"/>
          </a:endParaRPr>
        </a:p>
      </dgm:t>
    </dgm:pt>
    <dgm:pt modelId="{D6601778-A453-4732-A71C-4BF01F28D197}" type="parTrans" cxnId="{814878AC-7D24-4CCB-AC03-0F58FF948A3C}">
      <dgm:prSet/>
      <dgm:spPr/>
      <dgm:t>
        <a:bodyPr/>
        <a:lstStyle/>
        <a:p>
          <a:endParaRPr lang="en-GB">
            <a:latin typeface="Helvetica Neue"/>
          </a:endParaRPr>
        </a:p>
      </dgm:t>
    </dgm:pt>
    <dgm:pt modelId="{32BA861D-ECD0-4C04-93C2-11ABA36D894D}" type="pres">
      <dgm:prSet presAssocID="{61AEC4CA-EFD1-4826-BB2C-779268ABF3CE}" presName="Name0" presStyleCnt="0">
        <dgm:presLayoutVars>
          <dgm:dir/>
          <dgm:animLvl val="lvl"/>
          <dgm:resizeHandles val="exact"/>
        </dgm:presLayoutVars>
      </dgm:prSet>
      <dgm:spPr/>
    </dgm:pt>
    <dgm:pt modelId="{9FA7281E-C601-4F5F-B2F3-0BB4B729C678}" type="pres">
      <dgm:prSet presAssocID="{2230AB86-6C6B-4A9F-8933-B0EC2CDBECDA}" presName="Name8" presStyleCnt="0"/>
      <dgm:spPr/>
    </dgm:pt>
    <dgm:pt modelId="{01B52D62-A73B-4E1B-9221-57D73E920547}" type="pres">
      <dgm:prSet presAssocID="{2230AB86-6C6B-4A9F-8933-B0EC2CDBECDA}" presName="level" presStyleLbl="node1" presStyleIdx="0" presStyleCnt="4" custScaleX="141831">
        <dgm:presLayoutVars>
          <dgm:chMax val="1"/>
          <dgm:bulletEnabled val="1"/>
        </dgm:presLayoutVars>
      </dgm:prSet>
      <dgm:spPr>
        <a:prstGeom prst="trapezoid">
          <a:avLst/>
        </a:prstGeom>
      </dgm:spPr>
      <dgm:t>
        <a:bodyPr/>
        <a:lstStyle/>
        <a:p>
          <a:endParaRPr lang="en-GB"/>
        </a:p>
      </dgm:t>
    </dgm:pt>
    <dgm:pt modelId="{D5C716A2-29A5-4A4B-ACF9-6E8DB1DA914D}" type="pres">
      <dgm:prSet presAssocID="{2230AB86-6C6B-4A9F-8933-B0EC2CDBECDA}" presName="levelTx" presStyleLbl="revTx" presStyleIdx="0" presStyleCnt="0">
        <dgm:presLayoutVars>
          <dgm:chMax val="1"/>
          <dgm:bulletEnabled val="1"/>
        </dgm:presLayoutVars>
      </dgm:prSet>
      <dgm:spPr/>
      <dgm:t>
        <a:bodyPr/>
        <a:lstStyle/>
        <a:p>
          <a:endParaRPr lang="en-GB"/>
        </a:p>
      </dgm:t>
    </dgm:pt>
    <dgm:pt modelId="{0CFC76FE-AD46-4768-949F-E3E5B911CFDA}" type="pres">
      <dgm:prSet presAssocID="{E9DDBD4F-364E-4427-AD1A-CECAF4C39B3C}" presName="Name8" presStyleCnt="0"/>
      <dgm:spPr/>
    </dgm:pt>
    <dgm:pt modelId="{0A96F236-FB26-4FD9-A398-89418715AB48}" type="pres">
      <dgm:prSet presAssocID="{E9DDBD4F-364E-4427-AD1A-CECAF4C39B3C}" presName="level" presStyleLbl="node1" presStyleIdx="1" presStyleCnt="4" custScaleX="84733">
        <dgm:presLayoutVars>
          <dgm:chMax val="1"/>
          <dgm:bulletEnabled val="1"/>
        </dgm:presLayoutVars>
      </dgm:prSet>
      <dgm:spPr>
        <a:prstGeom prst="trapezoid">
          <a:avLst/>
        </a:prstGeom>
      </dgm:spPr>
      <dgm:t>
        <a:bodyPr/>
        <a:lstStyle/>
        <a:p>
          <a:endParaRPr lang="en-GB"/>
        </a:p>
      </dgm:t>
    </dgm:pt>
    <dgm:pt modelId="{5899223B-F39B-4870-A002-5EC84ED8770A}" type="pres">
      <dgm:prSet presAssocID="{E9DDBD4F-364E-4427-AD1A-CECAF4C39B3C}" presName="levelTx" presStyleLbl="revTx" presStyleIdx="0" presStyleCnt="0">
        <dgm:presLayoutVars>
          <dgm:chMax val="1"/>
          <dgm:bulletEnabled val="1"/>
        </dgm:presLayoutVars>
      </dgm:prSet>
      <dgm:spPr/>
      <dgm:t>
        <a:bodyPr/>
        <a:lstStyle/>
        <a:p>
          <a:endParaRPr lang="en-GB"/>
        </a:p>
      </dgm:t>
    </dgm:pt>
    <dgm:pt modelId="{85882A8F-EDAB-47AF-B81B-7A8630E34826}" type="pres">
      <dgm:prSet presAssocID="{890AD7A2-F59F-44DD-80F1-E39B16E1F95B}" presName="Name8" presStyleCnt="0"/>
      <dgm:spPr/>
    </dgm:pt>
    <dgm:pt modelId="{D7E583A9-C4F8-457F-A6CA-1633B0DD62C4}" type="pres">
      <dgm:prSet presAssocID="{890AD7A2-F59F-44DD-80F1-E39B16E1F95B}" presName="level" presStyleLbl="node1" presStyleIdx="2" presStyleCnt="4" custScaleX="65565">
        <dgm:presLayoutVars>
          <dgm:chMax val="1"/>
          <dgm:bulletEnabled val="1"/>
        </dgm:presLayoutVars>
      </dgm:prSet>
      <dgm:spPr>
        <a:prstGeom prst="trapezoid">
          <a:avLst/>
        </a:prstGeom>
      </dgm:spPr>
      <dgm:t>
        <a:bodyPr/>
        <a:lstStyle/>
        <a:p>
          <a:endParaRPr lang="en-GB"/>
        </a:p>
      </dgm:t>
    </dgm:pt>
    <dgm:pt modelId="{2E8B9E5B-BF19-43A3-B734-FB3C7F2BAA83}" type="pres">
      <dgm:prSet presAssocID="{890AD7A2-F59F-44DD-80F1-E39B16E1F95B}" presName="levelTx" presStyleLbl="revTx" presStyleIdx="0" presStyleCnt="0">
        <dgm:presLayoutVars>
          <dgm:chMax val="1"/>
          <dgm:bulletEnabled val="1"/>
        </dgm:presLayoutVars>
      </dgm:prSet>
      <dgm:spPr/>
      <dgm:t>
        <a:bodyPr/>
        <a:lstStyle/>
        <a:p>
          <a:endParaRPr lang="en-GB"/>
        </a:p>
      </dgm:t>
    </dgm:pt>
    <dgm:pt modelId="{A103EA44-E2FE-441D-A9D1-3EAC2B4AE805}" type="pres">
      <dgm:prSet presAssocID="{EDFA3A16-4F8F-42A7-B9B0-BAD33DCCCD5C}" presName="Name8" presStyleCnt="0"/>
      <dgm:spPr/>
    </dgm:pt>
    <dgm:pt modelId="{42FBD23D-6E33-4357-9332-1610FF403AEE}" type="pres">
      <dgm:prSet presAssocID="{EDFA3A16-4F8F-42A7-B9B0-BAD33DCCCD5C}" presName="level" presStyleLbl="node1" presStyleIdx="3" presStyleCnt="4" custScaleX="56011">
        <dgm:presLayoutVars>
          <dgm:chMax val="1"/>
          <dgm:bulletEnabled val="1"/>
        </dgm:presLayoutVars>
      </dgm:prSet>
      <dgm:spPr>
        <a:prstGeom prst="trapezoid">
          <a:avLst/>
        </a:prstGeom>
      </dgm:spPr>
      <dgm:t>
        <a:bodyPr/>
        <a:lstStyle/>
        <a:p>
          <a:endParaRPr lang="en-GB"/>
        </a:p>
      </dgm:t>
    </dgm:pt>
    <dgm:pt modelId="{369A9FC0-D575-4664-BB0C-D9E7B996652B}" type="pres">
      <dgm:prSet presAssocID="{EDFA3A16-4F8F-42A7-B9B0-BAD33DCCCD5C}" presName="levelTx" presStyleLbl="revTx" presStyleIdx="0" presStyleCnt="0">
        <dgm:presLayoutVars>
          <dgm:chMax val="1"/>
          <dgm:bulletEnabled val="1"/>
        </dgm:presLayoutVars>
      </dgm:prSet>
      <dgm:spPr/>
      <dgm:t>
        <a:bodyPr/>
        <a:lstStyle/>
        <a:p>
          <a:endParaRPr lang="en-GB"/>
        </a:p>
      </dgm:t>
    </dgm:pt>
  </dgm:ptLst>
  <dgm:cxnLst>
    <dgm:cxn modelId="{13529B31-1071-3042-9AF0-EEB4DED496FC}" type="presOf" srcId="{61AEC4CA-EFD1-4826-BB2C-779268ABF3CE}" destId="{32BA861D-ECD0-4C04-93C2-11ABA36D894D}" srcOrd="0" destOrd="0" presId="urn:microsoft.com/office/officeart/2005/8/layout/pyramid1"/>
    <dgm:cxn modelId="{814878AC-7D24-4CCB-AC03-0F58FF948A3C}" srcId="{61AEC4CA-EFD1-4826-BB2C-779268ABF3CE}" destId="{E9DDBD4F-364E-4427-AD1A-CECAF4C39B3C}" srcOrd="1" destOrd="0" parTransId="{D6601778-A453-4732-A71C-4BF01F28D197}" sibTransId="{87357325-F19A-4718-9BB2-7DAAE2109624}"/>
    <dgm:cxn modelId="{7E5985C0-2723-FB4A-AD28-91CF65CD71B7}" type="presOf" srcId="{2230AB86-6C6B-4A9F-8933-B0EC2CDBECDA}" destId="{D5C716A2-29A5-4A4B-ACF9-6E8DB1DA914D}" srcOrd="1" destOrd="0" presId="urn:microsoft.com/office/officeart/2005/8/layout/pyramid1"/>
    <dgm:cxn modelId="{5F57E467-330F-5740-BC76-36847D6934B2}" type="presOf" srcId="{890AD7A2-F59F-44DD-80F1-E39B16E1F95B}" destId="{D7E583A9-C4F8-457F-A6CA-1633B0DD62C4}" srcOrd="0" destOrd="0" presId="urn:microsoft.com/office/officeart/2005/8/layout/pyramid1"/>
    <dgm:cxn modelId="{AA114A23-3E1F-674C-BD5A-EE4D26F5A7E0}" type="presOf" srcId="{E9DDBD4F-364E-4427-AD1A-CECAF4C39B3C}" destId="{0A96F236-FB26-4FD9-A398-89418715AB48}" srcOrd="0" destOrd="0" presId="urn:microsoft.com/office/officeart/2005/8/layout/pyramid1"/>
    <dgm:cxn modelId="{B1F7B197-DF30-D440-A109-20D6F9B453BF}" type="presOf" srcId="{890AD7A2-F59F-44DD-80F1-E39B16E1F95B}" destId="{2E8B9E5B-BF19-43A3-B734-FB3C7F2BAA83}" srcOrd="1" destOrd="0" presId="urn:microsoft.com/office/officeart/2005/8/layout/pyramid1"/>
    <dgm:cxn modelId="{A2CEF927-0C6D-4859-93AE-63BAF46F2DE8}" srcId="{61AEC4CA-EFD1-4826-BB2C-779268ABF3CE}" destId="{890AD7A2-F59F-44DD-80F1-E39B16E1F95B}" srcOrd="2" destOrd="0" parTransId="{458D9F39-B711-4B85-B96F-06D07840C230}" sibTransId="{C29331EB-A0FD-4815-BE9B-BB77430BBB1A}"/>
    <dgm:cxn modelId="{7EA1D1C9-1101-431C-BD3A-0DB3872BE993}" srcId="{61AEC4CA-EFD1-4826-BB2C-779268ABF3CE}" destId="{EDFA3A16-4F8F-42A7-B9B0-BAD33DCCCD5C}" srcOrd="3" destOrd="0" parTransId="{21D98415-AC55-441E-BA0F-4646C26953D6}" sibTransId="{20D88ADF-C477-4673-9282-0FC848F9DC8B}"/>
    <dgm:cxn modelId="{334BF033-F66C-7347-9E86-9EE4228823AC}" type="presOf" srcId="{EDFA3A16-4F8F-42A7-B9B0-BAD33DCCCD5C}" destId="{369A9FC0-D575-4664-BB0C-D9E7B996652B}" srcOrd="1" destOrd="0" presId="urn:microsoft.com/office/officeart/2005/8/layout/pyramid1"/>
    <dgm:cxn modelId="{84A63D15-16EF-4728-8E67-8D5F8AA34A1A}" srcId="{61AEC4CA-EFD1-4826-BB2C-779268ABF3CE}" destId="{2230AB86-6C6B-4A9F-8933-B0EC2CDBECDA}" srcOrd="0" destOrd="0" parTransId="{EBD87590-CDF4-4467-A34F-97A44619E6DC}" sibTransId="{8409E41B-2C0F-487C-A1AE-9F87A03FA0D7}"/>
    <dgm:cxn modelId="{7055E22B-9050-434A-9DCB-93DE984DC0E7}" type="presOf" srcId="{2230AB86-6C6B-4A9F-8933-B0EC2CDBECDA}" destId="{01B52D62-A73B-4E1B-9221-57D73E920547}" srcOrd="0" destOrd="0" presId="urn:microsoft.com/office/officeart/2005/8/layout/pyramid1"/>
    <dgm:cxn modelId="{B44D26CF-A166-8C4D-A1EC-B19002E520BF}" type="presOf" srcId="{E9DDBD4F-364E-4427-AD1A-CECAF4C39B3C}" destId="{5899223B-F39B-4870-A002-5EC84ED8770A}" srcOrd="1" destOrd="0" presId="urn:microsoft.com/office/officeart/2005/8/layout/pyramid1"/>
    <dgm:cxn modelId="{A98BBD59-3039-8F49-BFB3-80C1E1309AFC}" type="presOf" srcId="{EDFA3A16-4F8F-42A7-B9B0-BAD33DCCCD5C}" destId="{42FBD23D-6E33-4357-9332-1610FF403AEE}" srcOrd="0" destOrd="0" presId="urn:microsoft.com/office/officeart/2005/8/layout/pyramid1"/>
    <dgm:cxn modelId="{51CCF977-6406-9840-82FF-82685C755EEF}" type="presParOf" srcId="{32BA861D-ECD0-4C04-93C2-11ABA36D894D}" destId="{9FA7281E-C601-4F5F-B2F3-0BB4B729C678}" srcOrd="0" destOrd="0" presId="urn:microsoft.com/office/officeart/2005/8/layout/pyramid1"/>
    <dgm:cxn modelId="{94D375FF-C081-EE47-A195-5FE329DCDCE5}" type="presParOf" srcId="{9FA7281E-C601-4F5F-B2F3-0BB4B729C678}" destId="{01B52D62-A73B-4E1B-9221-57D73E920547}" srcOrd="0" destOrd="0" presId="urn:microsoft.com/office/officeart/2005/8/layout/pyramid1"/>
    <dgm:cxn modelId="{F4946F1A-60AE-384D-9562-31BC14D20241}" type="presParOf" srcId="{9FA7281E-C601-4F5F-B2F3-0BB4B729C678}" destId="{D5C716A2-29A5-4A4B-ACF9-6E8DB1DA914D}" srcOrd="1" destOrd="0" presId="urn:microsoft.com/office/officeart/2005/8/layout/pyramid1"/>
    <dgm:cxn modelId="{D1422594-EA4B-3F44-AE34-E2505EA3A4F6}" type="presParOf" srcId="{32BA861D-ECD0-4C04-93C2-11ABA36D894D}" destId="{0CFC76FE-AD46-4768-949F-E3E5B911CFDA}" srcOrd="1" destOrd="0" presId="urn:microsoft.com/office/officeart/2005/8/layout/pyramid1"/>
    <dgm:cxn modelId="{B4FF5C02-0EB0-6F45-B26D-38AED55386BA}" type="presParOf" srcId="{0CFC76FE-AD46-4768-949F-E3E5B911CFDA}" destId="{0A96F236-FB26-4FD9-A398-89418715AB48}" srcOrd="0" destOrd="0" presId="urn:microsoft.com/office/officeart/2005/8/layout/pyramid1"/>
    <dgm:cxn modelId="{37BCC6B5-72C9-7A47-A158-4F4056A59F25}" type="presParOf" srcId="{0CFC76FE-AD46-4768-949F-E3E5B911CFDA}" destId="{5899223B-F39B-4870-A002-5EC84ED8770A}" srcOrd="1" destOrd="0" presId="urn:microsoft.com/office/officeart/2005/8/layout/pyramid1"/>
    <dgm:cxn modelId="{E96066B2-661C-9A4C-B7EA-4EFC08F3EB78}" type="presParOf" srcId="{32BA861D-ECD0-4C04-93C2-11ABA36D894D}" destId="{85882A8F-EDAB-47AF-B81B-7A8630E34826}" srcOrd="2" destOrd="0" presId="urn:microsoft.com/office/officeart/2005/8/layout/pyramid1"/>
    <dgm:cxn modelId="{B91CA062-EB03-9D4D-A019-A69627B88BE7}" type="presParOf" srcId="{85882A8F-EDAB-47AF-B81B-7A8630E34826}" destId="{D7E583A9-C4F8-457F-A6CA-1633B0DD62C4}" srcOrd="0" destOrd="0" presId="urn:microsoft.com/office/officeart/2005/8/layout/pyramid1"/>
    <dgm:cxn modelId="{9BD30C0B-6201-DB4C-B9D1-294FCAC9B8AB}" type="presParOf" srcId="{85882A8F-EDAB-47AF-B81B-7A8630E34826}" destId="{2E8B9E5B-BF19-43A3-B734-FB3C7F2BAA83}" srcOrd="1" destOrd="0" presId="urn:microsoft.com/office/officeart/2005/8/layout/pyramid1"/>
    <dgm:cxn modelId="{AEA566BD-785F-454F-A32C-CE8924A0D3D9}" type="presParOf" srcId="{32BA861D-ECD0-4C04-93C2-11ABA36D894D}" destId="{A103EA44-E2FE-441D-A9D1-3EAC2B4AE805}" srcOrd="3" destOrd="0" presId="urn:microsoft.com/office/officeart/2005/8/layout/pyramid1"/>
    <dgm:cxn modelId="{0C3EC499-891F-044B-A1EF-E92DBB429D65}" type="presParOf" srcId="{A103EA44-E2FE-441D-A9D1-3EAC2B4AE805}" destId="{42FBD23D-6E33-4357-9332-1610FF403AEE}" srcOrd="0" destOrd="0" presId="urn:microsoft.com/office/officeart/2005/8/layout/pyramid1"/>
    <dgm:cxn modelId="{DFC10078-78BF-0F4D-9EC6-37C4628B8EBA}" type="presParOf" srcId="{A103EA44-E2FE-441D-A9D1-3EAC2B4AE805}" destId="{369A9FC0-D575-4664-BB0C-D9E7B996652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6C16ED-EECD-4B9E-B9B8-7E54D0DBFBF4}" type="doc">
      <dgm:prSet loTypeId="urn:microsoft.com/office/officeart/2005/8/layout/venn1" loCatId="relationship" qsTypeId="urn:microsoft.com/office/officeart/2005/8/quickstyle/simple1" qsCatId="simple" csTypeId="urn:microsoft.com/office/officeart/2005/8/colors/accent1_2" csCatId="accent1" phldr="1"/>
      <dgm:spPr/>
    </dgm:pt>
    <dgm:pt modelId="{284B2D3C-1368-455B-8762-BD879F88AE96}">
      <dgm:prSet phldrT="[Text]" custT="1"/>
      <dgm:spPr/>
      <dgm:t>
        <a:bodyPr/>
        <a:lstStyle/>
        <a:p>
          <a:pPr algn="l">
            <a:lnSpc>
              <a:spcPct val="100000"/>
            </a:lnSpc>
          </a:pPr>
          <a:endParaRPr lang="en-GB" sz="1800" dirty="0">
            <a:solidFill>
              <a:schemeClr val="bg1"/>
            </a:solidFill>
          </a:endParaRPr>
        </a:p>
      </dgm:t>
    </dgm:pt>
    <dgm:pt modelId="{77F2C691-C432-4E1B-A759-25A82F398E73}" type="parTrans" cxnId="{732110AD-8B3A-42B4-909E-02EACADD1B9D}">
      <dgm:prSet/>
      <dgm:spPr/>
      <dgm:t>
        <a:bodyPr/>
        <a:lstStyle/>
        <a:p>
          <a:endParaRPr lang="en-GB"/>
        </a:p>
      </dgm:t>
    </dgm:pt>
    <dgm:pt modelId="{2206B484-9D8B-428C-83CD-B5A0AF448601}" type="sibTrans" cxnId="{732110AD-8B3A-42B4-909E-02EACADD1B9D}">
      <dgm:prSet/>
      <dgm:spPr/>
      <dgm:t>
        <a:bodyPr/>
        <a:lstStyle/>
        <a:p>
          <a:endParaRPr lang="en-GB"/>
        </a:p>
      </dgm:t>
    </dgm:pt>
    <dgm:pt modelId="{7CF6FFD0-F35A-478B-AF8B-5FFBD95FD617}">
      <dgm:prSet phldrT="[Text]" custT="1"/>
      <dgm:spPr/>
      <dgm:t>
        <a:bodyPr/>
        <a:lstStyle/>
        <a:p>
          <a:pPr algn="l">
            <a:lnSpc>
              <a:spcPct val="100000"/>
            </a:lnSpc>
          </a:pPr>
          <a:endParaRPr lang="en-GB" sz="1800" dirty="0"/>
        </a:p>
      </dgm:t>
    </dgm:pt>
    <dgm:pt modelId="{29B70F67-9856-4324-881A-F57301E793B6}" type="parTrans" cxnId="{A9DF5569-AC32-4233-B9A0-CF1939BD11F9}">
      <dgm:prSet/>
      <dgm:spPr/>
      <dgm:t>
        <a:bodyPr/>
        <a:lstStyle/>
        <a:p>
          <a:endParaRPr lang="en-GB"/>
        </a:p>
      </dgm:t>
    </dgm:pt>
    <dgm:pt modelId="{5D4DF685-AA80-4637-AC4D-7B7F94583526}" type="sibTrans" cxnId="{A9DF5569-AC32-4233-B9A0-CF1939BD11F9}">
      <dgm:prSet/>
      <dgm:spPr/>
      <dgm:t>
        <a:bodyPr/>
        <a:lstStyle/>
        <a:p>
          <a:endParaRPr lang="en-GB"/>
        </a:p>
      </dgm:t>
    </dgm:pt>
    <dgm:pt modelId="{7E824F30-F8D9-4D01-852D-0528B3AFE0F4}">
      <dgm:prSet phldrT="[Text]" custT="1"/>
      <dgm:spPr/>
      <dgm:t>
        <a:bodyPr/>
        <a:lstStyle/>
        <a:p>
          <a:pPr marL="0" algn="l">
            <a:lnSpc>
              <a:spcPct val="100000"/>
            </a:lnSpc>
            <a:spcAft>
              <a:spcPts val="600"/>
            </a:spcAft>
          </a:pPr>
          <a:endParaRPr lang="en-GB" sz="1800" dirty="0"/>
        </a:p>
      </dgm:t>
    </dgm:pt>
    <dgm:pt modelId="{E9239EE3-D042-40E3-ADDE-85325A996839}" type="parTrans" cxnId="{40BF606F-3D32-4053-B9AC-B604171CED17}">
      <dgm:prSet/>
      <dgm:spPr/>
      <dgm:t>
        <a:bodyPr/>
        <a:lstStyle/>
        <a:p>
          <a:endParaRPr lang="en-GB"/>
        </a:p>
      </dgm:t>
    </dgm:pt>
    <dgm:pt modelId="{FD0FBA82-1440-4D47-A27D-564C577D4481}" type="sibTrans" cxnId="{40BF606F-3D32-4053-B9AC-B604171CED17}">
      <dgm:prSet/>
      <dgm:spPr/>
      <dgm:t>
        <a:bodyPr/>
        <a:lstStyle/>
        <a:p>
          <a:endParaRPr lang="en-GB"/>
        </a:p>
      </dgm:t>
    </dgm:pt>
    <dgm:pt modelId="{EE8FC74E-1357-4952-B557-E7A8064B530B}" type="pres">
      <dgm:prSet presAssocID="{376C16ED-EECD-4B9E-B9B8-7E54D0DBFBF4}" presName="compositeShape" presStyleCnt="0">
        <dgm:presLayoutVars>
          <dgm:chMax val="7"/>
          <dgm:dir/>
          <dgm:resizeHandles val="exact"/>
        </dgm:presLayoutVars>
      </dgm:prSet>
      <dgm:spPr/>
    </dgm:pt>
    <dgm:pt modelId="{14A8C48E-93F4-4448-8D5D-6E0C41BA74E6}" type="pres">
      <dgm:prSet presAssocID="{284B2D3C-1368-455B-8762-BD879F88AE96}" presName="circ1" presStyleLbl="vennNode1" presStyleIdx="0" presStyleCnt="3" custScaleX="132386" custLinFactNeighborX="5491" custLinFactNeighborY="-5248"/>
      <dgm:spPr/>
      <dgm:t>
        <a:bodyPr/>
        <a:lstStyle/>
        <a:p>
          <a:endParaRPr lang="en-GB"/>
        </a:p>
      </dgm:t>
    </dgm:pt>
    <dgm:pt modelId="{653868F0-2ACC-4907-91AD-7714DD0ED234}" type="pres">
      <dgm:prSet presAssocID="{284B2D3C-1368-455B-8762-BD879F88AE96}" presName="circ1Tx" presStyleLbl="revTx" presStyleIdx="0" presStyleCnt="0">
        <dgm:presLayoutVars>
          <dgm:chMax val="0"/>
          <dgm:chPref val="0"/>
          <dgm:bulletEnabled val="1"/>
        </dgm:presLayoutVars>
      </dgm:prSet>
      <dgm:spPr/>
      <dgm:t>
        <a:bodyPr/>
        <a:lstStyle/>
        <a:p>
          <a:endParaRPr lang="en-GB"/>
        </a:p>
      </dgm:t>
    </dgm:pt>
    <dgm:pt modelId="{2876C0DD-493F-4786-8001-1F681B7EF9FD}" type="pres">
      <dgm:prSet presAssocID="{7CF6FFD0-F35A-478B-AF8B-5FFBD95FD617}" presName="circ2" presStyleLbl="vennNode1" presStyleIdx="1" presStyleCnt="3" custScaleX="134172" custLinFactNeighborX="28147" custLinFactNeighborY="-3365"/>
      <dgm:spPr/>
      <dgm:t>
        <a:bodyPr/>
        <a:lstStyle/>
        <a:p>
          <a:endParaRPr lang="en-GB"/>
        </a:p>
      </dgm:t>
    </dgm:pt>
    <dgm:pt modelId="{1187A46E-72AB-4329-BA0A-15F9D3C62466}" type="pres">
      <dgm:prSet presAssocID="{7CF6FFD0-F35A-478B-AF8B-5FFBD95FD617}" presName="circ2Tx" presStyleLbl="revTx" presStyleIdx="0" presStyleCnt="0">
        <dgm:presLayoutVars>
          <dgm:chMax val="0"/>
          <dgm:chPref val="0"/>
          <dgm:bulletEnabled val="1"/>
        </dgm:presLayoutVars>
      </dgm:prSet>
      <dgm:spPr/>
      <dgm:t>
        <a:bodyPr/>
        <a:lstStyle/>
        <a:p>
          <a:endParaRPr lang="en-GB"/>
        </a:p>
      </dgm:t>
    </dgm:pt>
    <dgm:pt modelId="{99D140E8-5C9C-4CBA-BADD-81C1FEE2875B}" type="pres">
      <dgm:prSet presAssocID="{7E824F30-F8D9-4D01-852D-0528B3AFE0F4}" presName="circ3" presStyleLbl="vennNode1" presStyleIdx="2" presStyleCnt="3" custScaleX="134489" custLinFactNeighborX="-16562" custLinFactNeighborY="-3779"/>
      <dgm:spPr/>
      <dgm:t>
        <a:bodyPr/>
        <a:lstStyle/>
        <a:p>
          <a:endParaRPr lang="en-GB"/>
        </a:p>
      </dgm:t>
    </dgm:pt>
    <dgm:pt modelId="{7F7B561F-3849-4265-9F83-25010ABAE917}" type="pres">
      <dgm:prSet presAssocID="{7E824F30-F8D9-4D01-852D-0528B3AFE0F4}" presName="circ3Tx" presStyleLbl="revTx" presStyleIdx="0" presStyleCnt="0">
        <dgm:presLayoutVars>
          <dgm:chMax val="0"/>
          <dgm:chPref val="0"/>
          <dgm:bulletEnabled val="1"/>
        </dgm:presLayoutVars>
      </dgm:prSet>
      <dgm:spPr/>
      <dgm:t>
        <a:bodyPr/>
        <a:lstStyle/>
        <a:p>
          <a:endParaRPr lang="en-GB"/>
        </a:p>
      </dgm:t>
    </dgm:pt>
  </dgm:ptLst>
  <dgm:cxnLst>
    <dgm:cxn modelId="{DDC3547E-8549-9249-806A-788C2F6FAA91}" type="presOf" srcId="{284B2D3C-1368-455B-8762-BD879F88AE96}" destId="{14A8C48E-93F4-4448-8D5D-6E0C41BA74E6}" srcOrd="0" destOrd="0" presId="urn:microsoft.com/office/officeart/2005/8/layout/venn1"/>
    <dgm:cxn modelId="{C7A1C8C6-1650-0748-BA93-0851A00945BA}" type="presOf" srcId="{7E824F30-F8D9-4D01-852D-0528B3AFE0F4}" destId="{99D140E8-5C9C-4CBA-BADD-81C1FEE2875B}" srcOrd="0" destOrd="0" presId="urn:microsoft.com/office/officeart/2005/8/layout/venn1"/>
    <dgm:cxn modelId="{4896817C-0995-F946-B940-296028FB366C}" type="presOf" srcId="{376C16ED-EECD-4B9E-B9B8-7E54D0DBFBF4}" destId="{EE8FC74E-1357-4952-B557-E7A8064B530B}" srcOrd="0" destOrd="0" presId="urn:microsoft.com/office/officeart/2005/8/layout/venn1"/>
    <dgm:cxn modelId="{953C05A7-9EF1-904F-9AD7-8D63F17727F8}" type="presOf" srcId="{7E824F30-F8D9-4D01-852D-0528B3AFE0F4}" destId="{7F7B561F-3849-4265-9F83-25010ABAE917}" srcOrd="1" destOrd="0" presId="urn:microsoft.com/office/officeart/2005/8/layout/venn1"/>
    <dgm:cxn modelId="{A9DF5569-AC32-4233-B9A0-CF1939BD11F9}" srcId="{376C16ED-EECD-4B9E-B9B8-7E54D0DBFBF4}" destId="{7CF6FFD0-F35A-478B-AF8B-5FFBD95FD617}" srcOrd="1" destOrd="0" parTransId="{29B70F67-9856-4324-881A-F57301E793B6}" sibTransId="{5D4DF685-AA80-4637-AC4D-7B7F94583526}"/>
    <dgm:cxn modelId="{66A6A583-CBE5-2E4F-87FE-66CF21EEF739}" type="presOf" srcId="{284B2D3C-1368-455B-8762-BD879F88AE96}" destId="{653868F0-2ACC-4907-91AD-7714DD0ED234}" srcOrd="1" destOrd="0" presId="urn:microsoft.com/office/officeart/2005/8/layout/venn1"/>
    <dgm:cxn modelId="{7E25090B-153F-A14B-8DC0-8DC9D2C46BF9}" type="presOf" srcId="{7CF6FFD0-F35A-478B-AF8B-5FFBD95FD617}" destId="{2876C0DD-493F-4786-8001-1F681B7EF9FD}" srcOrd="0" destOrd="0" presId="urn:microsoft.com/office/officeart/2005/8/layout/venn1"/>
    <dgm:cxn modelId="{BECDE11B-B853-A947-811D-659DBE7E623B}" type="presOf" srcId="{7CF6FFD0-F35A-478B-AF8B-5FFBD95FD617}" destId="{1187A46E-72AB-4329-BA0A-15F9D3C62466}" srcOrd="1" destOrd="0" presId="urn:microsoft.com/office/officeart/2005/8/layout/venn1"/>
    <dgm:cxn modelId="{732110AD-8B3A-42B4-909E-02EACADD1B9D}" srcId="{376C16ED-EECD-4B9E-B9B8-7E54D0DBFBF4}" destId="{284B2D3C-1368-455B-8762-BD879F88AE96}" srcOrd="0" destOrd="0" parTransId="{77F2C691-C432-4E1B-A759-25A82F398E73}" sibTransId="{2206B484-9D8B-428C-83CD-B5A0AF448601}"/>
    <dgm:cxn modelId="{40BF606F-3D32-4053-B9AC-B604171CED17}" srcId="{376C16ED-EECD-4B9E-B9B8-7E54D0DBFBF4}" destId="{7E824F30-F8D9-4D01-852D-0528B3AFE0F4}" srcOrd="2" destOrd="0" parTransId="{E9239EE3-D042-40E3-ADDE-85325A996839}" sibTransId="{FD0FBA82-1440-4D47-A27D-564C577D4481}"/>
    <dgm:cxn modelId="{7722D275-E397-3C42-B46F-19A1103394D6}" type="presParOf" srcId="{EE8FC74E-1357-4952-B557-E7A8064B530B}" destId="{14A8C48E-93F4-4448-8D5D-6E0C41BA74E6}" srcOrd="0" destOrd="0" presId="urn:microsoft.com/office/officeart/2005/8/layout/venn1"/>
    <dgm:cxn modelId="{6306077B-1770-8B43-AD6E-06308024C554}" type="presParOf" srcId="{EE8FC74E-1357-4952-B557-E7A8064B530B}" destId="{653868F0-2ACC-4907-91AD-7714DD0ED234}" srcOrd="1" destOrd="0" presId="urn:microsoft.com/office/officeart/2005/8/layout/venn1"/>
    <dgm:cxn modelId="{06A226FD-621C-C744-9979-C12E1B4068B4}" type="presParOf" srcId="{EE8FC74E-1357-4952-B557-E7A8064B530B}" destId="{2876C0DD-493F-4786-8001-1F681B7EF9FD}" srcOrd="2" destOrd="0" presId="urn:microsoft.com/office/officeart/2005/8/layout/venn1"/>
    <dgm:cxn modelId="{08815A5F-E0C6-C944-8178-EB00381B7DC4}" type="presParOf" srcId="{EE8FC74E-1357-4952-B557-E7A8064B530B}" destId="{1187A46E-72AB-4329-BA0A-15F9D3C62466}" srcOrd="3" destOrd="0" presId="urn:microsoft.com/office/officeart/2005/8/layout/venn1"/>
    <dgm:cxn modelId="{93391A55-65C8-F247-89C7-0E88F0947526}" type="presParOf" srcId="{EE8FC74E-1357-4952-B557-E7A8064B530B}" destId="{99D140E8-5C9C-4CBA-BADD-81C1FEE2875B}" srcOrd="4" destOrd="0" presId="urn:microsoft.com/office/officeart/2005/8/layout/venn1"/>
    <dgm:cxn modelId="{941313A3-1B18-7B48-8E7A-2C0B80D34CCA}" type="presParOf" srcId="{EE8FC74E-1357-4952-B557-E7A8064B530B}" destId="{7F7B561F-3849-4265-9F83-25010ABAE91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E4202B-9B97-4A1A-A238-EC2E0145C498}"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en-GB"/>
        </a:p>
      </dgm:t>
    </dgm:pt>
    <dgm:pt modelId="{E418E387-E5F6-4174-8C44-B7C219E03F41}">
      <dgm:prSet phldrT="[Text]" custT="1"/>
      <dgm:spPr>
        <a:ln>
          <a:noFill/>
        </a:ln>
        <a:effectLst>
          <a:outerShdw blurRad="50800" dist="38100" dir="2700000" algn="tl" rotWithShape="0">
            <a:prstClr val="black">
              <a:alpha val="40000"/>
            </a:prstClr>
          </a:outerShdw>
        </a:effectLst>
      </dgm:spPr>
      <dgm:t>
        <a:bodyPr/>
        <a:lstStyle/>
        <a:p>
          <a:r>
            <a:rPr lang="en-GB" sz="1600" b="1" i="0" dirty="0">
              <a:latin typeface="Helvetica Neue"/>
              <a:cs typeface="Helvetica Neue"/>
            </a:rPr>
            <a:t>Speech</a:t>
          </a:r>
        </a:p>
      </dgm:t>
    </dgm:pt>
    <dgm:pt modelId="{17B3A089-9900-46C2-A592-A9702077ACA0}" type="parTrans" cxnId="{7F4F4E03-A34C-47AB-9C95-7FBEF072ADBC}">
      <dgm:prSet/>
      <dgm:spPr/>
      <dgm:t>
        <a:bodyPr/>
        <a:lstStyle/>
        <a:p>
          <a:endParaRPr lang="en-GB"/>
        </a:p>
      </dgm:t>
    </dgm:pt>
    <dgm:pt modelId="{2A03E3CA-7973-4810-A7D7-44DEF6F0515F}" type="sibTrans" cxnId="{7F4F4E03-A34C-47AB-9C95-7FBEF072ADBC}">
      <dgm:prSet/>
      <dgm:spPr/>
      <dgm:t>
        <a:bodyPr/>
        <a:lstStyle/>
        <a:p>
          <a:endParaRPr lang="en-GB"/>
        </a:p>
      </dgm:t>
    </dgm:pt>
    <dgm:pt modelId="{7072B140-2C36-412A-9007-171A4612D5ED}">
      <dgm:prSet custT="1"/>
      <dgm:spPr>
        <a:solidFill>
          <a:srgbClr val="7BA530"/>
        </a:solidFill>
        <a:ln>
          <a:noFill/>
        </a:ln>
        <a:effectLst>
          <a:outerShdw blurRad="50800" dist="38100" dir="2700000" algn="tl" rotWithShape="0">
            <a:prstClr val="black">
              <a:alpha val="40000"/>
            </a:prstClr>
          </a:outerShdw>
        </a:effectLst>
      </dgm:spPr>
      <dgm:t>
        <a:bodyPr/>
        <a:lstStyle/>
        <a:p>
          <a:r>
            <a:rPr lang="en-GB" sz="1600" b="1" i="0" dirty="0">
              <a:latin typeface="Helvetica Neue"/>
              <a:cs typeface="Helvetica Neue"/>
            </a:rPr>
            <a:t>Language</a:t>
          </a:r>
        </a:p>
      </dgm:t>
    </dgm:pt>
    <dgm:pt modelId="{0D1A0431-FDF3-4303-90EF-7E8454733C5C}" type="parTrans" cxnId="{7755EFFC-293B-4E3A-9017-EF8D18D808E8}">
      <dgm:prSet/>
      <dgm:spPr/>
      <dgm:t>
        <a:bodyPr/>
        <a:lstStyle/>
        <a:p>
          <a:endParaRPr lang="en-GB"/>
        </a:p>
      </dgm:t>
    </dgm:pt>
    <dgm:pt modelId="{E5EAE5E3-1856-4C25-B96D-1D52713D5C71}" type="sibTrans" cxnId="{7755EFFC-293B-4E3A-9017-EF8D18D808E8}">
      <dgm:prSet/>
      <dgm:spPr/>
      <dgm:t>
        <a:bodyPr/>
        <a:lstStyle/>
        <a:p>
          <a:endParaRPr lang="en-GB"/>
        </a:p>
      </dgm:t>
    </dgm:pt>
    <dgm:pt modelId="{696E0863-1C41-4B3D-9163-93409F807EEB}">
      <dgm:prSet custT="1"/>
      <dgm:spPr>
        <a:solidFill>
          <a:schemeClr val="accent4"/>
        </a:solidFill>
        <a:ln>
          <a:noFill/>
        </a:ln>
        <a:effectLst>
          <a:outerShdw blurRad="50800" dist="38100" dir="2700000" algn="tl" rotWithShape="0">
            <a:prstClr val="black">
              <a:alpha val="40000"/>
            </a:prstClr>
          </a:outerShdw>
        </a:effectLst>
      </dgm:spPr>
      <dgm:t>
        <a:bodyPr/>
        <a:lstStyle/>
        <a:p>
          <a:r>
            <a:rPr lang="en-GB" sz="1600" b="1" i="0" dirty="0">
              <a:latin typeface="Helvetica Neue"/>
              <a:cs typeface="Helvetica Neue"/>
            </a:rPr>
            <a:t>Communication</a:t>
          </a:r>
        </a:p>
      </dgm:t>
    </dgm:pt>
    <dgm:pt modelId="{EBF4F312-389C-42E2-95F1-EFE3B5C77FA8}" type="parTrans" cxnId="{3C6064B0-DCC1-491E-AA95-D9A5883CD9AF}">
      <dgm:prSet/>
      <dgm:spPr/>
      <dgm:t>
        <a:bodyPr/>
        <a:lstStyle/>
        <a:p>
          <a:endParaRPr lang="en-GB"/>
        </a:p>
      </dgm:t>
    </dgm:pt>
    <dgm:pt modelId="{5B5252C8-982E-4012-B6B6-962AE35AC446}" type="sibTrans" cxnId="{3C6064B0-DCC1-491E-AA95-D9A5883CD9AF}">
      <dgm:prSet/>
      <dgm:spPr/>
      <dgm:t>
        <a:bodyPr/>
        <a:lstStyle/>
        <a:p>
          <a:endParaRPr lang="en-GB"/>
        </a:p>
      </dgm:t>
    </dgm:pt>
    <dgm:pt modelId="{44129E10-09F3-48CE-80A5-156C5A8EBD5F}">
      <dgm:prSet custT="1"/>
      <dgm:spPr>
        <a:solidFill>
          <a:schemeClr val="accent4">
            <a:alpha val="70000"/>
          </a:schemeClr>
        </a:solidFill>
        <a:ln>
          <a:noFill/>
        </a:ln>
        <a:effectLst>
          <a:outerShdw blurRad="50800" dist="38100" dir="2700000" algn="tl" rotWithShape="0">
            <a:prstClr val="black">
              <a:alpha val="40000"/>
            </a:prstClr>
          </a:outerShdw>
        </a:effectLst>
      </dgm:spPr>
      <dgm:t>
        <a:bodyPr/>
        <a:lstStyle/>
        <a:p>
          <a:pPr>
            <a:lnSpc>
              <a:spcPct val="110000"/>
            </a:lnSpc>
          </a:pPr>
          <a:r>
            <a:rPr lang="en-GB" sz="1200" b="1" i="0" dirty="0">
              <a:latin typeface="Helvetica Neue"/>
              <a:cs typeface="Helvetica Neue"/>
            </a:rPr>
            <a:t>Appropriate </a:t>
          </a:r>
          <a:r>
            <a:rPr lang="en-GB" sz="1200" b="1" i="0" dirty="0" smtClean="0">
              <a:latin typeface="Helvetica Neue"/>
              <a:cs typeface="Helvetica Neue"/>
            </a:rPr>
            <a:t>style</a:t>
          </a:r>
          <a:endParaRPr lang="en-GB" sz="1200" b="1" i="0" dirty="0">
            <a:latin typeface="Helvetica Neue"/>
            <a:cs typeface="Helvetica Neue"/>
          </a:endParaRPr>
        </a:p>
      </dgm:t>
    </dgm:pt>
    <dgm:pt modelId="{744AECB0-C520-42C5-A15D-477EE53CF3D3}" type="parTrans" cxnId="{6A229F65-228E-41B8-AB38-1201BE78E90B}">
      <dgm:prSet/>
      <dgm:spPr/>
      <dgm:t>
        <a:bodyPr/>
        <a:lstStyle/>
        <a:p>
          <a:endParaRPr lang="en-GB"/>
        </a:p>
      </dgm:t>
    </dgm:pt>
    <dgm:pt modelId="{3E4F5CE9-1C12-435D-BB6F-D1FD86750B8E}" type="sibTrans" cxnId="{6A229F65-228E-41B8-AB38-1201BE78E90B}">
      <dgm:prSet/>
      <dgm:spPr/>
      <dgm:t>
        <a:bodyPr/>
        <a:lstStyle/>
        <a:p>
          <a:endParaRPr lang="en-GB"/>
        </a:p>
      </dgm:t>
    </dgm:pt>
    <dgm:pt modelId="{F4234E94-5F8A-459D-BC21-92FF430411AF}">
      <dgm:prSet custT="1"/>
      <dgm:spPr>
        <a:solidFill>
          <a:schemeClr val="accent4">
            <a:alpha val="70000"/>
          </a:schemeClr>
        </a:solidFill>
        <a:ln>
          <a:noFill/>
        </a:ln>
        <a:effectLst>
          <a:outerShdw blurRad="50800" dist="38100" dir="2700000" algn="tl" rotWithShape="0">
            <a:prstClr val="black">
              <a:alpha val="40000"/>
            </a:prstClr>
          </a:outerShdw>
        </a:effectLst>
      </dgm:spPr>
      <dgm:t>
        <a:bodyPr/>
        <a:lstStyle/>
        <a:p>
          <a:pPr>
            <a:lnSpc>
              <a:spcPct val="110000"/>
            </a:lnSpc>
          </a:pPr>
          <a:r>
            <a:rPr lang="en-GB" sz="1200" b="1" i="0" dirty="0">
              <a:latin typeface="Helvetica Neue"/>
              <a:cs typeface="Helvetica Neue"/>
            </a:rPr>
            <a:t>Non verbal communication</a:t>
          </a:r>
        </a:p>
      </dgm:t>
    </dgm:pt>
    <dgm:pt modelId="{BFD8D4C1-F003-4D4B-94ED-FADD5F0C9851}" type="parTrans" cxnId="{B0EC6C5F-8A7E-4CE3-894A-C29474DC3D3E}">
      <dgm:prSet/>
      <dgm:spPr/>
      <dgm:t>
        <a:bodyPr/>
        <a:lstStyle/>
        <a:p>
          <a:endParaRPr lang="en-GB"/>
        </a:p>
      </dgm:t>
    </dgm:pt>
    <dgm:pt modelId="{1E290085-8E13-484F-8098-2E27ED8D2B82}" type="sibTrans" cxnId="{B0EC6C5F-8A7E-4CE3-894A-C29474DC3D3E}">
      <dgm:prSet/>
      <dgm:spPr/>
      <dgm:t>
        <a:bodyPr/>
        <a:lstStyle/>
        <a:p>
          <a:endParaRPr lang="en-GB"/>
        </a:p>
      </dgm:t>
    </dgm:pt>
    <dgm:pt modelId="{65B262EB-E360-4A8B-AA03-E1695876ACF0}">
      <dgm:prSet custT="1"/>
      <dgm:spPr>
        <a:solidFill>
          <a:schemeClr val="accent1">
            <a:alpha val="70000"/>
          </a:schemeClr>
        </a:solidFill>
        <a:ln>
          <a:noFill/>
        </a:ln>
        <a:effectLst>
          <a:outerShdw blurRad="50800" dist="38100" dir="2700000" algn="tl" rotWithShape="0">
            <a:prstClr val="black">
              <a:alpha val="40000"/>
            </a:prstClr>
          </a:outerShdw>
        </a:effectLst>
      </dgm:spPr>
      <dgm:t>
        <a:bodyPr/>
        <a:lstStyle/>
        <a:p>
          <a:r>
            <a:rPr lang="en-GB" sz="1200" b="1" i="0" dirty="0">
              <a:latin typeface="Helvetica Neue"/>
              <a:cs typeface="Helvetica Neue"/>
            </a:rPr>
            <a:t>Fluency</a:t>
          </a:r>
        </a:p>
      </dgm:t>
    </dgm:pt>
    <dgm:pt modelId="{E953427A-C66F-442E-A5FE-8E84741E98D2}" type="parTrans" cxnId="{5BCDB2CF-2893-43A5-A6DE-1C56555BCB23}">
      <dgm:prSet/>
      <dgm:spPr/>
      <dgm:t>
        <a:bodyPr/>
        <a:lstStyle/>
        <a:p>
          <a:endParaRPr lang="en-GB"/>
        </a:p>
      </dgm:t>
    </dgm:pt>
    <dgm:pt modelId="{759CC83A-17D6-41CE-8610-52ECBD79D6DF}" type="sibTrans" cxnId="{5BCDB2CF-2893-43A5-A6DE-1C56555BCB23}">
      <dgm:prSet/>
      <dgm:spPr/>
      <dgm:t>
        <a:bodyPr/>
        <a:lstStyle/>
        <a:p>
          <a:endParaRPr lang="en-GB"/>
        </a:p>
      </dgm:t>
    </dgm:pt>
    <dgm:pt modelId="{BBCE3ABC-5659-4AF6-86D8-B97ADD482360}">
      <dgm:prSet custT="1"/>
      <dgm:spPr>
        <a:solidFill>
          <a:srgbClr val="7BA530">
            <a:alpha val="70000"/>
          </a:srgbClr>
        </a:solidFill>
        <a:ln>
          <a:noFill/>
        </a:ln>
        <a:effectLst>
          <a:outerShdw blurRad="50800" dist="38100" dir="2700000" algn="tl" rotWithShape="0">
            <a:prstClr val="black">
              <a:alpha val="40000"/>
            </a:prstClr>
          </a:outerShdw>
        </a:effectLst>
      </dgm:spPr>
      <dgm:t>
        <a:bodyPr/>
        <a:lstStyle/>
        <a:p>
          <a:pPr>
            <a:lnSpc>
              <a:spcPct val="110000"/>
            </a:lnSpc>
          </a:pPr>
          <a:r>
            <a:rPr lang="en-GB" sz="1200" b="1" i="0" dirty="0">
              <a:latin typeface="Helvetica Neue"/>
              <a:cs typeface="Helvetica Neue"/>
            </a:rPr>
            <a:t>Narrative </a:t>
          </a:r>
          <a:r>
            <a:rPr lang="en-GB" sz="1200" b="1" i="0" dirty="0" smtClean="0">
              <a:latin typeface="Helvetica Neue"/>
              <a:cs typeface="Helvetica Neue"/>
            </a:rPr>
            <a:t>structure</a:t>
          </a:r>
          <a:endParaRPr lang="en-GB" sz="1200" b="1" i="0" dirty="0">
            <a:latin typeface="Helvetica Neue"/>
            <a:cs typeface="Helvetica Neue"/>
          </a:endParaRPr>
        </a:p>
      </dgm:t>
    </dgm:pt>
    <dgm:pt modelId="{972C2D6B-A988-4D6D-9CB7-14A5415530B5}" type="parTrans" cxnId="{9896A50F-CE2D-4852-99A5-E927E06C4737}">
      <dgm:prSet/>
      <dgm:spPr/>
      <dgm:t>
        <a:bodyPr/>
        <a:lstStyle/>
        <a:p>
          <a:endParaRPr lang="en-GB"/>
        </a:p>
      </dgm:t>
    </dgm:pt>
    <dgm:pt modelId="{849B12D3-68E4-4363-BBF7-561679F7C840}" type="sibTrans" cxnId="{9896A50F-CE2D-4852-99A5-E927E06C4737}">
      <dgm:prSet/>
      <dgm:spPr/>
      <dgm:t>
        <a:bodyPr/>
        <a:lstStyle/>
        <a:p>
          <a:endParaRPr lang="en-GB"/>
        </a:p>
      </dgm:t>
    </dgm:pt>
    <dgm:pt modelId="{BF9F16D6-ACF7-4A47-8D4F-5758D424D407}">
      <dgm:prSet custT="1"/>
      <dgm:spPr>
        <a:solidFill>
          <a:schemeClr val="accent1">
            <a:alpha val="70000"/>
          </a:schemeClr>
        </a:solidFill>
        <a:ln>
          <a:noFill/>
        </a:ln>
        <a:effectLst>
          <a:outerShdw blurRad="50800" dist="38100" dir="2700000" algn="tl" rotWithShape="0">
            <a:prstClr val="black">
              <a:alpha val="40000"/>
            </a:prstClr>
          </a:outerShdw>
        </a:effectLst>
      </dgm:spPr>
      <dgm:t>
        <a:bodyPr/>
        <a:lstStyle/>
        <a:p>
          <a:r>
            <a:rPr lang="en-GB" sz="1200" b="1" i="0" dirty="0">
              <a:latin typeface="Helvetica Neue"/>
              <a:cs typeface="Helvetica Neue"/>
            </a:rPr>
            <a:t>Tone of voice</a:t>
          </a:r>
        </a:p>
      </dgm:t>
    </dgm:pt>
    <dgm:pt modelId="{C65B443E-7B2A-4F0E-9EF6-0905A0CD6DE5}" type="parTrans" cxnId="{36EAB2E5-613B-4EEF-B6FC-C927EBE6106E}">
      <dgm:prSet/>
      <dgm:spPr/>
      <dgm:t>
        <a:bodyPr/>
        <a:lstStyle/>
        <a:p>
          <a:endParaRPr lang="en-GB"/>
        </a:p>
      </dgm:t>
    </dgm:pt>
    <dgm:pt modelId="{4576FB5D-E110-4453-BD83-BB8F3037ED92}" type="sibTrans" cxnId="{36EAB2E5-613B-4EEF-B6FC-C927EBE6106E}">
      <dgm:prSet/>
      <dgm:spPr/>
      <dgm:t>
        <a:bodyPr/>
        <a:lstStyle/>
        <a:p>
          <a:endParaRPr lang="en-GB"/>
        </a:p>
      </dgm:t>
    </dgm:pt>
    <dgm:pt modelId="{7972289C-DFB0-45EC-8583-148B628B64FC}">
      <dgm:prSet custT="1"/>
      <dgm:spPr>
        <a:solidFill>
          <a:srgbClr val="7BA530">
            <a:alpha val="70000"/>
          </a:srgbClr>
        </a:solidFill>
        <a:ln>
          <a:noFill/>
        </a:ln>
        <a:effectLst>
          <a:outerShdw blurRad="50800" dist="38100" dir="2700000" algn="tl" rotWithShape="0">
            <a:prstClr val="black">
              <a:alpha val="40000"/>
            </a:prstClr>
          </a:outerShdw>
        </a:effectLst>
      </dgm:spPr>
      <dgm:t>
        <a:bodyPr/>
        <a:lstStyle/>
        <a:p>
          <a:pPr>
            <a:lnSpc>
              <a:spcPct val="110000"/>
            </a:lnSpc>
          </a:pPr>
          <a:r>
            <a:rPr lang="en-GB" sz="1200" b="1" i="0" dirty="0" smtClean="0">
              <a:latin typeface="Helvetica Neue"/>
              <a:cs typeface="Helvetica Neue"/>
            </a:rPr>
            <a:t>Inference</a:t>
          </a:r>
          <a:endParaRPr lang="en-GB" sz="1200" b="1" i="0" dirty="0">
            <a:latin typeface="Helvetica Neue"/>
            <a:cs typeface="Helvetica Neue"/>
          </a:endParaRPr>
        </a:p>
      </dgm:t>
    </dgm:pt>
    <dgm:pt modelId="{E06FA2B3-4F84-42D6-83E5-FF02650C7FA0}" type="parTrans" cxnId="{78859CDF-F0A9-4FA2-BBEB-675A1A6566A2}">
      <dgm:prSet/>
      <dgm:spPr/>
      <dgm:t>
        <a:bodyPr/>
        <a:lstStyle/>
        <a:p>
          <a:endParaRPr lang="en-GB"/>
        </a:p>
      </dgm:t>
    </dgm:pt>
    <dgm:pt modelId="{2C4F5708-C3FB-4B68-A78A-6D85742D50D6}" type="sibTrans" cxnId="{78859CDF-F0A9-4FA2-BBEB-675A1A6566A2}">
      <dgm:prSet/>
      <dgm:spPr/>
      <dgm:t>
        <a:bodyPr/>
        <a:lstStyle/>
        <a:p>
          <a:endParaRPr lang="en-GB"/>
        </a:p>
      </dgm:t>
    </dgm:pt>
    <dgm:pt modelId="{3699BA21-D55A-42FF-BA95-B609937EE1BF}">
      <dgm:prSet custT="1"/>
      <dgm:spPr>
        <a:solidFill>
          <a:schemeClr val="accent1">
            <a:alpha val="70000"/>
          </a:schemeClr>
        </a:solidFill>
        <a:ln>
          <a:noFill/>
        </a:ln>
        <a:effectLst>
          <a:outerShdw blurRad="50800" dist="38100" dir="2700000" algn="tl" rotWithShape="0">
            <a:prstClr val="black">
              <a:alpha val="40000"/>
            </a:prstClr>
          </a:outerShdw>
        </a:effectLst>
      </dgm:spPr>
      <dgm:t>
        <a:bodyPr/>
        <a:lstStyle/>
        <a:p>
          <a:r>
            <a:rPr lang="en-GB" sz="1200" b="1" i="0" dirty="0">
              <a:latin typeface="Helvetica Neue"/>
              <a:cs typeface="Helvetica Neue"/>
            </a:rPr>
            <a:t>Intonation</a:t>
          </a:r>
        </a:p>
      </dgm:t>
    </dgm:pt>
    <dgm:pt modelId="{BDA87ECA-7594-432C-935F-BF8FFE4E60B4}" type="parTrans" cxnId="{D302F7F2-EED6-4160-9213-3BEE187D9A1C}">
      <dgm:prSet/>
      <dgm:spPr/>
      <dgm:t>
        <a:bodyPr/>
        <a:lstStyle/>
        <a:p>
          <a:endParaRPr lang="en-GB"/>
        </a:p>
      </dgm:t>
    </dgm:pt>
    <dgm:pt modelId="{421F3A1A-3A09-4FEE-B206-4E6F6F78DB0C}" type="sibTrans" cxnId="{D302F7F2-EED6-4160-9213-3BEE187D9A1C}">
      <dgm:prSet/>
      <dgm:spPr/>
      <dgm:t>
        <a:bodyPr/>
        <a:lstStyle/>
        <a:p>
          <a:endParaRPr lang="en-GB"/>
        </a:p>
      </dgm:t>
    </dgm:pt>
    <dgm:pt modelId="{50A78C8C-D458-4974-93C7-F6FC786894EA}">
      <dgm:prSet custT="1"/>
      <dgm:spPr>
        <a:solidFill>
          <a:srgbClr val="7BA530">
            <a:alpha val="70000"/>
          </a:srgbClr>
        </a:solidFill>
        <a:ln>
          <a:noFill/>
        </a:ln>
        <a:effectLst>
          <a:outerShdw blurRad="50800" dist="38100" dir="2700000" algn="tl" rotWithShape="0">
            <a:prstClr val="black">
              <a:alpha val="40000"/>
            </a:prstClr>
          </a:outerShdw>
        </a:effectLst>
      </dgm:spPr>
      <dgm:t>
        <a:bodyPr/>
        <a:lstStyle/>
        <a:p>
          <a:r>
            <a:rPr lang="en-GB" sz="1200" b="1" i="0" dirty="0">
              <a:latin typeface="Helvetica Neue"/>
              <a:cs typeface="Helvetica Neue"/>
            </a:rPr>
            <a:t>Grammar</a:t>
          </a:r>
        </a:p>
      </dgm:t>
    </dgm:pt>
    <dgm:pt modelId="{90E0FF9F-4EDA-40CD-B2F9-ECFFC0DE206A}" type="parTrans" cxnId="{3401EB85-8AE6-4202-A109-0F24EB078F96}">
      <dgm:prSet/>
      <dgm:spPr/>
      <dgm:t>
        <a:bodyPr/>
        <a:lstStyle/>
        <a:p>
          <a:endParaRPr lang="en-GB"/>
        </a:p>
      </dgm:t>
    </dgm:pt>
    <dgm:pt modelId="{D3CC561C-F088-484A-BCF2-7AE04272AE01}" type="sibTrans" cxnId="{3401EB85-8AE6-4202-A109-0F24EB078F96}">
      <dgm:prSet/>
      <dgm:spPr/>
      <dgm:t>
        <a:bodyPr/>
        <a:lstStyle/>
        <a:p>
          <a:endParaRPr lang="en-GB"/>
        </a:p>
      </dgm:t>
    </dgm:pt>
    <dgm:pt modelId="{A0FFEA87-9983-418C-A4D8-49AE54221D43}">
      <dgm:prSet custT="1"/>
      <dgm:spPr>
        <a:solidFill>
          <a:schemeClr val="accent4">
            <a:alpha val="70000"/>
          </a:schemeClr>
        </a:solidFill>
        <a:ln>
          <a:noFill/>
        </a:ln>
        <a:effectLst>
          <a:outerShdw blurRad="50800" dist="38100" dir="2700000" algn="tl" rotWithShape="0">
            <a:prstClr val="black">
              <a:alpha val="40000"/>
            </a:prstClr>
          </a:outerShdw>
        </a:effectLst>
      </dgm:spPr>
      <dgm:t>
        <a:bodyPr/>
        <a:lstStyle/>
        <a:p>
          <a:pPr>
            <a:lnSpc>
              <a:spcPct val="110000"/>
            </a:lnSpc>
          </a:pPr>
          <a:r>
            <a:rPr lang="en-GB" sz="1200" b="1" i="0" spc="-40" dirty="0" smtClean="0">
              <a:latin typeface="Helvetica Neue"/>
              <a:cs typeface="Helvetica Neue"/>
            </a:rPr>
            <a:t>Communicating</a:t>
          </a:r>
          <a:r>
            <a:rPr lang="en-GB" sz="1200" b="1" i="0" dirty="0" smtClean="0">
              <a:latin typeface="Helvetica Neue"/>
              <a:cs typeface="Helvetica Neue"/>
            </a:rPr>
            <a:t/>
          </a:r>
          <a:br>
            <a:rPr lang="en-GB" sz="1200" b="1" i="0" dirty="0" smtClean="0">
              <a:latin typeface="Helvetica Neue"/>
              <a:cs typeface="Helvetica Neue"/>
            </a:rPr>
          </a:br>
          <a:r>
            <a:rPr lang="en-GB" sz="1200" b="1" i="0" dirty="0" smtClean="0">
              <a:latin typeface="Helvetica Neue"/>
              <a:cs typeface="Helvetica Neue"/>
            </a:rPr>
            <a:t>for </a:t>
          </a:r>
          <a:r>
            <a:rPr lang="en-GB" sz="1200" b="1" i="0" dirty="0">
              <a:latin typeface="Helvetica Neue"/>
              <a:cs typeface="Helvetica Neue"/>
            </a:rPr>
            <a:t>a purpose</a:t>
          </a:r>
        </a:p>
      </dgm:t>
    </dgm:pt>
    <dgm:pt modelId="{76CC82D8-75C4-41DF-BBBA-C44C91848954}" type="parTrans" cxnId="{D044A106-12F0-4F67-8272-A87B4067D1C6}">
      <dgm:prSet/>
      <dgm:spPr/>
      <dgm:t>
        <a:bodyPr/>
        <a:lstStyle/>
        <a:p>
          <a:endParaRPr lang="en-GB"/>
        </a:p>
      </dgm:t>
    </dgm:pt>
    <dgm:pt modelId="{ABDFC016-D382-465B-A0F9-032DECA5F3CB}" type="sibTrans" cxnId="{D044A106-12F0-4F67-8272-A87B4067D1C6}">
      <dgm:prSet/>
      <dgm:spPr/>
      <dgm:t>
        <a:bodyPr/>
        <a:lstStyle/>
        <a:p>
          <a:endParaRPr lang="en-GB"/>
        </a:p>
      </dgm:t>
    </dgm:pt>
    <dgm:pt modelId="{83B20105-25DB-4A43-ADB5-FD1F6B7DCD7C}">
      <dgm:prSet phldrT="[Text]" custT="1"/>
      <dgm:spPr>
        <a:solidFill>
          <a:schemeClr val="accent1">
            <a:alpha val="70000"/>
          </a:schemeClr>
        </a:solidFill>
        <a:ln>
          <a:noFill/>
        </a:ln>
        <a:effectLst>
          <a:outerShdw blurRad="50800" dist="38100" dir="2700000" algn="tl" rotWithShape="0">
            <a:prstClr val="black">
              <a:alpha val="40000"/>
            </a:prstClr>
          </a:outerShdw>
        </a:effectLst>
      </dgm:spPr>
      <dgm:t>
        <a:bodyPr/>
        <a:lstStyle/>
        <a:p>
          <a:pPr>
            <a:lnSpc>
              <a:spcPct val="110000"/>
            </a:lnSpc>
          </a:pPr>
          <a:r>
            <a:rPr lang="en-GB" sz="1200" b="1" i="0" dirty="0">
              <a:latin typeface="Helvetica Neue"/>
              <a:cs typeface="Helvetica Neue"/>
            </a:rPr>
            <a:t>Speech </a:t>
          </a:r>
          <a:r>
            <a:rPr lang="en-GB" sz="1200" b="1" i="0" dirty="0" smtClean="0">
              <a:latin typeface="Helvetica Neue"/>
              <a:cs typeface="Helvetica Neue"/>
            </a:rPr>
            <a:t/>
          </a:r>
          <a:br>
            <a:rPr lang="en-GB" sz="1200" b="1" i="0" dirty="0" smtClean="0">
              <a:latin typeface="Helvetica Neue"/>
              <a:cs typeface="Helvetica Neue"/>
            </a:rPr>
          </a:br>
          <a:r>
            <a:rPr lang="en-GB" sz="1200" b="1" i="0" dirty="0" smtClean="0">
              <a:latin typeface="Helvetica Neue"/>
              <a:cs typeface="Helvetica Neue"/>
            </a:rPr>
            <a:t>sounds</a:t>
          </a:r>
          <a:endParaRPr lang="en-GB" sz="1200" b="1" i="0" dirty="0">
            <a:latin typeface="Helvetica Neue"/>
            <a:cs typeface="Helvetica Neue"/>
          </a:endParaRPr>
        </a:p>
      </dgm:t>
    </dgm:pt>
    <dgm:pt modelId="{1996A994-CE66-4C85-AFAE-968CDD2040D3}" type="parTrans" cxnId="{A421DB46-2D23-4A9B-90E8-EA78980263E5}">
      <dgm:prSet/>
      <dgm:spPr/>
      <dgm:t>
        <a:bodyPr/>
        <a:lstStyle/>
        <a:p>
          <a:endParaRPr lang="en-GB"/>
        </a:p>
      </dgm:t>
    </dgm:pt>
    <dgm:pt modelId="{956D91C2-CBC0-474E-8ECD-09445C97ED4D}" type="sibTrans" cxnId="{A421DB46-2D23-4A9B-90E8-EA78980263E5}">
      <dgm:prSet/>
      <dgm:spPr/>
      <dgm:t>
        <a:bodyPr/>
        <a:lstStyle/>
        <a:p>
          <a:endParaRPr lang="en-GB"/>
        </a:p>
      </dgm:t>
    </dgm:pt>
    <dgm:pt modelId="{3D50C1EB-203A-4557-B003-AF61BB19A684}">
      <dgm:prSet custT="1"/>
      <dgm:spPr>
        <a:solidFill>
          <a:srgbClr val="7BA530">
            <a:alpha val="70000"/>
          </a:srgbClr>
        </a:solidFill>
        <a:ln>
          <a:noFill/>
        </a:ln>
        <a:effectLst>
          <a:outerShdw blurRad="50800" dist="38100" dir="2700000" algn="tl" rotWithShape="0">
            <a:prstClr val="black">
              <a:alpha val="40000"/>
            </a:prstClr>
          </a:outerShdw>
        </a:effectLst>
      </dgm:spPr>
      <dgm:t>
        <a:bodyPr/>
        <a:lstStyle/>
        <a:p>
          <a:r>
            <a:rPr lang="en-GB" sz="1200" b="1" i="0" dirty="0">
              <a:latin typeface="Helvetica Neue"/>
              <a:cs typeface="Helvetica Neue"/>
            </a:rPr>
            <a:t>Vocabulary</a:t>
          </a:r>
        </a:p>
      </dgm:t>
    </dgm:pt>
    <dgm:pt modelId="{C80C64BC-5E3E-4968-84BB-701A55E5D34C}" type="parTrans" cxnId="{CE594FE0-30DB-40A2-82E4-C51AFB94B3F4}">
      <dgm:prSet/>
      <dgm:spPr/>
      <dgm:t>
        <a:bodyPr/>
        <a:lstStyle/>
        <a:p>
          <a:endParaRPr lang="en-GB"/>
        </a:p>
      </dgm:t>
    </dgm:pt>
    <dgm:pt modelId="{817147D5-A36F-47AD-801D-25E7419D1DB2}" type="sibTrans" cxnId="{CE594FE0-30DB-40A2-82E4-C51AFB94B3F4}">
      <dgm:prSet/>
      <dgm:spPr/>
      <dgm:t>
        <a:bodyPr/>
        <a:lstStyle/>
        <a:p>
          <a:endParaRPr lang="en-GB"/>
        </a:p>
      </dgm:t>
    </dgm:pt>
    <dgm:pt modelId="{E9DC8E1B-1319-401E-9855-BFB522D30FCA}">
      <dgm:prSet custT="1"/>
      <dgm:spPr>
        <a:solidFill>
          <a:schemeClr val="accent4">
            <a:alpha val="70000"/>
          </a:schemeClr>
        </a:solidFill>
        <a:ln>
          <a:noFill/>
        </a:ln>
        <a:effectLst>
          <a:outerShdw blurRad="50800" dist="38100" dir="2700000" algn="tl" rotWithShape="0">
            <a:prstClr val="black">
              <a:alpha val="40000"/>
            </a:prstClr>
          </a:outerShdw>
        </a:effectLst>
      </dgm:spPr>
      <dgm:t>
        <a:bodyPr/>
        <a:lstStyle/>
        <a:p>
          <a:pPr>
            <a:lnSpc>
              <a:spcPct val="110000"/>
            </a:lnSpc>
            <a:spcAft>
              <a:spcPts val="600"/>
            </a:spcAft>
          </a:pPr>
          <a:r>
            <a:rPr lang="en-GB" sz="1200" b="1" i="0" dirty="0" smtClean="0">
              <a:latin typeface="Helvetica Neue"/>
              <a:cs typeface="Helvetica Neue"/>
            </a:rPr>
            <a:t>Conversational </a:t>
          </a:r>
          <a:r>
            <a:rPr lang="en-GB" sz="1200" b="1" i="0" dirty="0">
              <a:latin typeface="Helvetica Neue"/>
              <a:cs typeface="Helvetica Neue"/>
            </a:rPr>
            <a:t>‘rules’</a:t>
          </a:r>
        </a:p>
      </dgm:t>
    </dgm:pt>
    <dgm:pt modelId="{60C5A247-46FB-4F58-9A51-73E286BD508A}" type="parTrans" cxnId="{38690B7B-C2EB-463C-B2DF-1F3B786538F9}">
      <dgm:prSet/>
      <dgm:spPr/>
      <dgm:t>
        <a:bodyPr/>
        <a:lstStyle/>
        <a:p>
          <a:endParaRPr lang="en-GB"/>
        </a:p>
      </dgm:t>
    </dgm:pt>
    <dgm:pt modelId="{F4F87BE2-E1CB-4A5C-945C-6FB2F954F1F5}" type="sibTrans" cxnId="{38690B7B-C2EB-463C-B2DF-1F3B786538F9}">
      <dgm:prSet/>
      <dgm:spPr/>
      <dgm:t>
        <a:bodyPr/>
        <a:lstStyle/>
        <a:p>
          <a:endParaRPr lang="en-GB"/>
        </a:p>
      </dgm:t>
    </dgm:pt>
    <dgm:pt modelId="{7C3BD5AE-1EBE-4411-BDCB-2A32A6A6B864}" type="pres">
      <dgm:prSet presAssocID="{E4E4202B-9B97-4A1A-A238-EC2E0145C498}" presName="Name0" presStyleCnt="0">
        <dgm:presLayoutVars>
          <dgm:chPref val="1"/>
          <dgm:dir/>
          <dgm:animOne val="branch"/>
          <dgm:animLvl val="lvl"/>
          <dgm:resizeHandles/>
        </dgm:presLayoutVars>
      </dgm:prSet>
      <dgm:spPr/>
      <dgm:t>
        <a:bodyPr/>
        <a:lstStyle/>
        <a:p>
          <a:endParaRPr lang="en-GB"/>
        </a:p>
      </dgm:t>
    </dgm:pt>
    <dgm:pt modelId="{557FC93A-E275-447C-B1EF-219277EE1246}" type="pres">
      <dgm:prSet presAssocID="{E418E387-E5F6-4174-8C44-B7C219E03F41}" presName="vertOne" presStyleCnt="0"/>
      <dgm:spPr/>
    </dgm:pt>
    <dgm:pt modelId="{0465B8F5-6C27-4B1F-AAC6-7D6DDF1CB056}" type="pres">
      <dgm:prSet presAssocID="{E418E387-E5F6-4174-8C44-B7C219E03F41}" presName="txOne" presStyleLbl="node0" presStyleIdx="0" presStyleCnt="3" custLinFactNeighborX="-187" custLinFactNeighborY="-6853">
        <dgm:presLayoutVars>
          <dgm:chPref val="3"/>
        </dgm:presLayoutVars>
      </dgm:prSet>
      <dgm:spPr/>
      <dgm:t>
        <a:bodyPr/>
        <a:lstStyle/>
        <a:p>
          <a:endParaRPr lang="en-GB"/>
        </a:p>
      </dgm:t>
    </dgm:pt>
    <dgm:pt modelId="{7DEDDACC-C4C2-46A6-B188-E8E4B38D1EE8}" type="pres">
      <dgm:prSet presAssocID="{E418E387-E5F6-4174-8C44-B7C219E03F41}" presName="parTransOne" presStyleCnt="0"/>
      <dgm:spPr/>
    </dgm:pt>
    <dgm:pt modelId="{AFDF654E-0C19-4E5D-825D-0AEE086A769F}" type="pres">
      <dgm:prSet presAssocID="{E418E387-E5F6-4174-8C44-B7C219E03F41}" presName="horzOne" presStyleCnt="0"/>
      <dgm:spPr/>
    </dgm:pt>
    <dgm:pt modelId="{58712F9F-2B13-4739-A336-5670703391C5}" type="pres">
      <dgm:prSet presAssocID="{83B20105-25DB-4A43-ADB5-FD1F6B7DCD7C}" presName="vertTwo" presStyleCnt="0"/>
      <dgm:spPr/>
    </dgm:pt>
    <dgm:pt modelId="{93DCEE72-716E-4655-BBB7-EFA939D34C10}" type="pres">
      <dgm:prSet presAssocID="{83B20105-25DB-4A43-ADB5-FD1F6B7DCD7C}" presName="txTwo" presStyleLbl="node2" presStyleIdx="0" presStyleCnt="6" custLinFactNeighborX="-391" custLinFactNeighborY="877">
        <dgm:presLayoutVars>
          <dgm:chPref val="3"/>
        </dgm:presLayoutVars>
      </dgm:prSet>
      <dgm:spPr/>
      <dgm:t>
        <a:bodyPr/>
        <a:lstStyle/>
        <a:p>
          <a:endParaRPr lang="en-GB"/>
        </a:p>
      </dgm:t>
    </dgm:pt>
    <dgm:pt modelId="{143809F8-6767-46A3-9E96-62A3E62424E1}" type="pres">
      <dgm:prSet presAssocID="{83B20105-25DB-4A43-ADB5-FD1F6B7DCD7C}" presName="parTransTwo" presStyleCnt="0"/>
      <dgm:spPr/>
    </dgm:pt>
    <dgm:pt modelId="{7904B00C-CBA3-4D63-909B-DE6D37271F07}" type="pres">
      <dgm:prSet presAssocID="{83B20105-25DB-4A43-ADB5-FD1F6B7DCD7C}" presName="horzTwo" presStyleCnt="0"/>
      <dgm:spPr/>
    </dgm:pt>
    <dgm:pt modelId="{B92F2292-1EEB-4161-8B16-25185522AA8E}" type="pres">
      <dgm:prSet presAssocID="{65B262EB-E360-4A8B-AA03-E1695876ACF0}" presName="vertThree" presStyleCnt="0"/>
      <dgm:spPr/>
    </dgm:pt>
    <dgm:pt modelId="{44E9DE10-4AF7-4895-B86F-9599596A892B}" type="pres">
      <dgm:prSet presAssocID="{65B262EB-E360-4A8B-AA03-E1695876ACF0}" presName="txThree" presStyleLbl="node3" presStyleIdx="0" presStyleCnt="6">
        <dgm:presLayoutVars>
          <dgm:chPref val="3"/>
        </dgm:presLayoutVars>
      </dgm:prSet>
      <dgm:spPr/>
      <dgm:t>
        <a:bodyPr/>
        <a:lstStyle/>
        <a:p>
          <a:endParaRPr lang="en-GB"/>
        </a:p>
      </dgm:t>
    </dgm:pt>
    <dgm:pt modelId="{5214647A-996F-4580-8739-C4355AD1C961}" type="pres">
      <dgm:prSet presAssocID="{65B262EB-E360-4A8B-AA03-E1695876ACF0}" presName="horzThree" presStyleCnt="0"/>
      <dgm:spPr/>
    </dgm:pt>
    <dgm:pt modelId="{13E470CA-E5BE-4B7B-AA6E-44BDD6E8B127}" type="pres">
      <dgm:prSet presAssocID="{956D91C2-CBC0-474E-8ECD-09445C97ED4D}" presName="sibSpaceTwo" presStyleCnt="0"/>
      <dgm:spPr/>
    </dgm:pt>
    <dgm:pt modelId="{F58D3A64-5EA1-4482-877B-49F2AA79B9EA}" type="pres">
      <dgm:prSet presAssocID="{BF9F16D6-ACF7-4A47-8D4F-5758D424D407}" presName="vertTwo" presStyleCnt="0"/>
      <dgm:spPr/>
    </dgm:pt>
    <dgm:pt modelId="{B482E435-1561-44DD-B282-53D2F9F90FE3}" type="pres">
      <dgm:prSet presAssocID="{BF9F16D6-ACF7-4A47-8D4F-5758D424D407}" presName="txTwo" presStyleLbl="node2" presStyleIdx="1" presStyleCnt="6" custLinFactNeighborX="-391" custLinFactNeighborY="877">
        <dgm:presLayoutVars>
          <dgm:chPref val="3"/>
        </dgm:presLayoutVars>
      </dgm:prSet>
      <dgm:spPr/>
      <dgm:t>
        <a:bodyPr/>
        <a:lstStyle/>
        <a:p>
          <a:endParaRPr lang="en-GB"/>
        </a:p>
      </dgm:t>
    </dgm:pt>
    <dgm:pt modelId="{B1EA1F48-5332-4563-84CC-7CAB115200FF}" type="pres">
      <dgm:prSet presAssocID="{BF9F16D6-ACF7-4A47-8D4F-5758D424D407}" presName="parTransTwo" presStyleCnt="0"/>
      <dgm:spPr/>
    </dgm:pt>
    <dgm:pt modelId="{09058D08-DC73-400D-8617-E1156ABD55C5}" type="pres">
      <dgm:prSet presAssocID="{BF9F16D6-ACF7-4A47-8D4F-5758D424D407}" presName="horzTwo" presStyleCnt="0"/>
      <dgm:spPr/>
    </dgm:pt>
    <dgm:pt modelId="{2337466C-3352-4FCF-A743-211FDE4D351C}" type="pres">
      <dgm:prSet presAssocID="{3699BA21-D55A-42FF-BA95-B609937EE1BF}" presName="vertThree" presStyleCnt="0"/>
      <dgm:spPr/>
    </dgm:pt>
    <dgm:pt modelId="{A0428E48-DC1F-4BD4-BBBF-4007A5C56534}" type="pres">
      <dgm:prSet presAssocID="{3699BA21-D55A-42FF-BA95-B609937EE1BF}" presName="txThree" presStyleLbl="node3" presStyleIdx="1" presStyleCnt="6" custLinFactNeighborX="-1431" custLinFactNeighborY="649">
        <dgm:presLayoutVars>
          <dgm:chPref val="3"/>
        </dgm:presLayoutVars>
      </dgm:prSet>
      <dgm:spPr/>
      <dgm:t>
        <a:bodyPr/>
        <a:lstStyle/>
        <a:p>
          <a:endParaRPr lang="en-GB"/>
        </a:p>
      </dgm:t>
    </dgm:pt>
    <dgm:pt modelId="{AD27D439-1C09-48C7-AFDC-4C7AC78E3BEA}" type="pres">
      <dgm:prSet presAssocID="{3699BA21-D55A-42FF-BA95-B609937EE1BF}" presName="horzThree" presStyleCnt="0"/>
      <dgm:spPr/>
    </dgm:pt>
    <dgm:pt modelId="{794C9F20-8AC8-4993-8FEC-3BE39C7B75B8}" type="pres">
      <dgm:prSet presAssocID="{2A03E3CA-7973-4810-A7D7-44DEF6F0515F}" presName="sibSpaceOne" presStyleCnt="0"/>
      <dgm:spPr/>
    </dgm:pt>
    <dgm:pt modelId="{F2D2838C-2CF5-4FC8-B5B5-87ABE0A0C376}" type="pres">
      <dgm:prSet presAssocID="{7072B140-2C36-412A-9007-171A4612D5ED}" presName="vertOne" presStyleCnt="0"/>
      <dgm:spPr/>
    </dgm:pt>
    <dgm:pt modelId="{FE68974A-C8F7-4D3B-AFEA-165458264566}" type="pres">
      <dgm:prSet presAssocID="{7072B140-2C36-412A-9007-171A4612D5ED}" presName="txOne" presStyleLbl="node0" presStyleIdx="1" presStyleCnt="3">
        <dgm:presLayoutVars>
          <dgm:chPref val="3"/>
        </dgm:presLayoutVars>
      </dgm:prSet>
      <dgm:spPr/>
      <dgm:t>
        <a:bodyPr/>
        <a:lstStyle/>
        <a:p>
          <a:endParaRPr lang="en-GB"/>
        </a:p>
      </dgm:t>
    </dgm:pt>
    <dgm:pt modelId="{12B1632D-D298-43D2-AB4A-77575BC568B4}" type="pres">
      <dgm:prSet presAssocID="{7072B140-2C36-412A-9007-171A4612D5ED}" presName="parTransOne" presStyleCnt="0"/>
      <dgm:spPr/>
    </dgm:pt>
    <dgm:pt modelId="{EC28E755-6068-465F-9B52-509A8AC3E290}" type="pres">
      <dgm:prSet presAssocID="{7072B140-2C36-412A-9007-171A4612D5ED}" presName="horzOne" presStyleCnt="0"/>
      <dgm:spPr/>
    </dgm:pt>
    <dgm:pt modelId="{4679E454-490E-472C-BF62-FCE66DA7A080}" type="pres">
      <dgm:prSet presAssocID="{3D50C1EB-203A-4557-B003-AF61BB19A684}" presName="vertTwo" presStyleCnt="0"/>
      <dgm:spPr/>
    </dgm:pt>
    <dgm:pt modelId="{11D7438F-464E-47E5-AEEF-2FD327B570A9}" type="pres">
      <dgm:prSet presAssocID="{3D50C1EB-203A-4557-B003-AF61BB19A684}" presName="txTwo" presStyleLbl="node2" presStyleIdx="2" presStyleCnt="6" custLinFactNeighborX="-391" custLinFactNeighborY="877">
        <dgm:presLayoutVars>
          <dgm:chPref val="3"/>
        </dgm:presLayoutVars>
      </dgm:prSet>
      <dgm:spPr/>
      <dgm:t>
        <a:bodyPr/>
        <a:lstStyle/>
        <a:p>
          <a:endParaRPr lang="en-GB"/>
        </a:p>
      </dgm:t>
    </dgm:pt>
    <dgm:pt modelId="{AA5B92FC-0D10-45BF-93AD-D222A85439F5}" type="pres">
      <dgm:prSet presAssocID="{3D50C1EB-203A-4557-B003-AF61BB19A684}" presName="parTransTwo" presStyleCnt="0"/>
      <dgm:spPr/>
    </dgm:pt>
    <dgm:pt modelId="{0C9D4050-DBD0-495B-BB0D-629B5C9378A0}" type="pres">
      <dgm:prSet presAssocID="{3D50C1EB-203A-4557-B003-AF61BB19A684}" presName="horzTwo" presStyleCnt="0"/>
      <dgm:spPr/>
    </dgm:pt>
    <dgm:pt modelId="{7DB4CDA8-BCBA-4E6D-93C6-BEBA25FD5010}" type="pres">
      <dgm:prSet presAssocID="{BBCE3ABC-5659-4AF6-86D8-B97ADD482360}" presName="vertThree" presStyleCnt="0"/>
      <dgm:spPr/>
    </dgm:pt>
    <dgm:pt modelId="{6B65FD3F-AA52-470D-AB8D-E680B0F74848}" type="pres">
      <dgm:prSet presAssocID="{BBCE3ABC-5659-4AF6-86D8-B97ADD482360}" presName="txThree" presStyleLbl="node3" presStyleIdx="2" presStyleCnt="6" custLinFactNeighborY="0">
        <dgm:presLayoutVars>
          <dgm:chPref val="3"/>
        </dgm:presLayoutVars>
      </dgm:prSet>
      <dgm:spPr/>
      <dgm:t>
        <a:bodyPr/>
        <a:lstStyle/>
        <a:p>
          <a:endParaRPr lang="en-GB"/>
        </a:p>
      </dgm:t>
    </dgm:pt>
    <dgm:pt modelId="{91EB7237-2B17-4F18-B7F7-F5CD98FD54D5}" type="pres">
      <dgm:prSet presAssocID="{BBCE3ABC-5659-4AF6-86D8-B97ADD482360}" presName="horzThree" presStyleCnt="0"/>
      <dgm:spPr/>
    </dgm:pt>
    <dgm:pt modelId="{BB0F8B03-CD02-4918-83A7-E9F6470EB4DD}" type="pres">
      <dgm:prSet presAssocID="{817147D5-A36F-47AD-801D-25E7419D1DB2}" presName="sibSpaceTwo" presStyleCnt="0"/>
      <dgm:spPr/>
    </dgm:pt>
    <dgm:pt modelId="{8605C9CC-B6E4-4B34-BB60-E38564588C66}" type="pres">
      <dgm:prSet presAssocID="{7972289C-DFB0-45EC-8583-148B628B64FC}" presName="vertTwo" presStyleCnt="0"/>
      <dgm:spPr/>
    </dgm:pt>
    <dgm:pt modelId="{2838069C-714A-4296-BC62-C47940478D70}" type="pres">
      <dgm:prSet presAssocID="{7972289C-DFB0-45EC-8583-148B628B64FC}" presName="txTwo" presStyleLbl="node2" presStyleIdx="3" presStyleCnt="6" custLinFactNeighborX="-391" custLinFactNeighborY="877">
        <dgm:presLayoutVars>
          <dgm:chPref val="3"/>
        </dgm:presLayoutVars>
      </dgm:prSet>
      <dgm:spPr/>
      <dgm:t>
        <a:bodyPr/>
        <a:lstStyle/>
        <a:p>
          <a:endParaRPr lang="en-GB"/>
        </a:p>
      </dgm:t>
    </dgm:pt>
    <dgm:pt modelId="{F82840EA-FE13-4185-9B27-AF475D2DCC54}" type="pres">
      <dgm:prSet presAssocID="{7972289C-DFB0-45EC-8583-148B628B64FC}" presName="parTransTwo" presStyleCnt="0"/>
      <dgm:spPr/>
    </dgm:pt>
    <dgm:pt modelId="{BD908C74-620E-42A5-AE6D-FAE6E0CA0E41}" type="pres">
      <dgm:prSet presAssocID="{7972289C-DFB0-45EC-8583-148B628B64FC}" presName="horzTwo" presStyleCnt="0"/>
      <dgm:spPr/>
    </dgm:pt>
    <dgm:pt modelId="{BB1574A6-9D6F-42BE-9524-D4C06BF8073D}" type="pres">
      <dgm:prSet presAssocID="{50A78C8C-D458-4974-93C7-F6FC786894EA}" presName="vertThree" presStyleCnt="0"/>
      <dgm:spPr/>
    </dgm:pt>
    <dgm:pt modelId="{B68B20D1-F2DD-4D57-B375-E61A62347B2A}" type="pres">
      <dgm:prSet presAssocID="{50A78C8C-D458-4974-93C7-F6FC786894EA}" presName="txThree" presStyleLbl="node3" presStyleIdx="3" presStyleCnt="6" custLinFactNeighborX="-391" custLinFactNeighborY="115">
        <dgm:presLayoutVars>
          <dgm:chPref val="3"/>
        </dgm:presLayoutVars>
      </dgm:prSet>
      <dgm:spPr/>
      <dgm:t>
        <a:bodyPr/>
        <a:lstStyle/>
        <a:p>
          <a:endParaRPr lang="en-GB"/>
        </a:p>
      </dgm:t>
    </dgm:pt>
    <dgm:pt modelId="{42AD1498-9EE7-4A7E-B5D1-220688480111}" type="pres">
      <dgm:prSet presAssocID="{50A78C8C-D458-4974-93C7-F6FC786894EA}" presName="horzThree" presStyleCnt="0"/>
      <dgm:spPr/>
    </dgm:pt>
    <dgm:pt modelId="{48EE54BE-1032-47BF-81C1-F98FF079763C}" type="pres">
      <dgm:prSet presAssocID="{E5EAE5E3-1856-4C25-B96D-1D52713D5C71}" presName="sibSpaceOne" presStyleCnt="0"/>
      <dgm:spPr/>
    </dgm:pt>
    <dgm:pt modelId="{5B1A0C74-8411-4A77-9726-C99D12EDF96B}" type="pres">
      <dgm:prSet presAssocID="{696E0863-1C41-4B3D-9163-93409F807EEB}" presName="vertOne" presStyleCnt="0"/>
      <dgm:spPr/>
    </dgm:pt>
    <dgm:pt modelId="{19B5FE15-AC8D-498B-B4A0-580316464EEB}" type="pres">
      <dgm:prSet presAssocID="{696E0863-1C41-4B3D-9163-93409F807EEB}" presName="txOne" presStyleLbl="node0" presStyleIdx="2" presStyleCnt="3">
        <dgm:presLayoutVars>
          <dgm:chPref val="3"/>
        </dgm:presLayoutVars>
      </dgm:prSet>
      <dgm:spPr/>
      <dgm:t>
        <a:bodyPr/>
        <a:lstStyle/>
        <a:p>
          <a:endParaRPr lang="en-GB"/>
        </a:p>
      </dgm:t>
    </dgm:pt>
    <dgm:pt modelId="{CBE0FFC3-A14B-4AD0-BE13-6F6BD1CAABC7}" type="pres">
      <dgm:prSet presAssocID="{696E0863-1C41-4B3D-9163-93409F807EEB}" presName="parTransOne" presStyleCnt="0"/>
      <dgm:spPr/>
    </dgm:pt>
    <dgm:pt modelId="{BD593CB9-7435-49B7-B11F-638FA9E08300}" type="pres">
      <dgm:prSet presAssocID="{696E0863-1C41-4B3D-9163-93409F807EEB}" presName="horzOne" presStyleCnt="0"/>
      <dgm:spPr/>
    </dgm:pt>
    <dgm:pt modelId="{AE32B1D4-4F05-4321-A0D4-88F936036D38}" type="pres">
      <dgm:prSet presAssocID="{E9DC8E1B-1319-401E-9855-BFB522D30FCA}" presName="vertTwo" presStyleCnt="0"/>
      <dgm:spPr/>
    </dgm:pt>
    <dgm:pt modelId="{CEA27262-DBE3-4793-AA6F-8D24DCA1A0E4}" type="pres">
      <dgm:prSet presAssocID="{E9DC8E1B-1319-401E-9855-BFB522D30FCA}" presName="txTwo" presStyleLbl="node2" presStyleIdx="4" presStyleCnt="6" custLinFactNeighborX="804" custLinFactNeighborY="879">
        <dgm:presLayoutVars>
          <dgm:chPref val="3"/>
        </dgm:presLayoutVars>
      </dgm:prSet>
      <dgm:spPr/>
      <dgm:t>
        <a:bodyPr/>
        <a:lstStyle/>
        <a:p>
          <a:endParaRPr lang="en-GB"/>
        </a:p>
      </dgm:t>
    </dgm:pt>
    <dgm:pt modelId="{DE59E25B-00B3-495E-97C2-DB1BCB5FCB49}" type="pres">
      <dgm:prSet presAssocID="{E9DC8E1B-1319-401E-9855-BFB522D30FCA}" presName="parTransTwo" presStyleCnt="0"/>
      <dgm:spPr/>
    </dgm:pt>
    <dgm:pt modelId="{F5FF0778-61ED-405F-B468-1F86FABA7C6E}" type="pres">
      <dgm:prSet presAssocID="{E9DC8E1B-1319-401E-9855-BFB522D30FCA}" presName="horzTwo" presStyleCnt="0"/>
      <dgm:spPr/>
    </dgm:pt>
    <dgm:pt modelId="{4269D7E2-462C-406B-92FF-80BFBF5307D0}" type="pres">
      <dgm:prSet presAssocID="{44129E10-09F3-48CE-80A5-156C5A8EBD5F}" presName="vertThree" presStyleCnt="0"/>
      <dgm:spPr/>
    </dgm:pt>
    <dgm:pt modelId="{91E24E53-6B36-40C2-8D73-113F6D64E768}" type="pres">
      <dgm:prSet presAssocID="{44129E10-09F3-48CE-80A5-156C5A8EBD5F}" presName="txThree" presStyleLbl="node3" presStyleIdx="4" presStyleCnt="6" custLinFactNeighborX="-391" custLinFactNeighborY="115">
        <dgm:presLayoutVars>
          <dgm:chPref val="3"/>
        </dgm:presLayoutVars>
      </dgm:prSet>
      <dgm:spPr/>
      <dgm:t>
        <a:bodyPr/>
        <a:lstStyle/>
        <a:p>
          <a:endParaRPr lang="en-GB"/>
        </a:p>
      </dgm:t>
    </dgm:pt>
    <dgm:pt modelId="{AD532BB1-A79B-4803-BFC6-5F7A291DF233}" type="pres">
      <dgm:prSet presAssocID="{44129E10-09F3-48CE-80A5-156C5A8EBD5F}" presName="horzThree" presStyleCnt="0"/>
      <dgm:spPr/>
    </dgm:pt>
    <dgm:pt modelId="{BA8FD492-8D25-4BC7-A682-EE5D80002ED1}" type="pres">
      <dgm:prSet presAssocID="{F4F87BE2-E1CB-4A5C-945C-6FB2F954F1F5}" presName="sibSpaceTwo" presStyleCnt="0"/>
      <dgm:spPr/>
    </dgm:pt>
    <dgm:pt modelId="{BB5F1222-65ED-4B97-BBEF-088197911802}" type="pres">
      <dgm:prSet presAssocID="{A0FFEA87-9983-418C-A4D8-49AE54221D43}" presName="vertTwo" presStyleCnt="0"/>
      <dgm:spPr/>
    </dgm:pt>
    <dgm:pt modelId="{BAC1D6F7-3FAF-498A-9898-5B11369121B7}" type="pres">
      <dgm:prSet presAssocID="{A0FFEA87-9983-418C-A4D8-49AE54221D43}" presName="txTwo" presStyleLbl="node2" presStyleIdx="5" presStyleCnt="6" custLinFactNeighborX="804" custLinFactNeighborY="879">
        <dgm:presLayoutVars>
          <dgm:chPref val="3"/>
        </dgm:presLayoutVars>
      </dgm:prSet>
      <dgm:spPr/>
      <dgm:t>
        <a:bodyPr/>
        <a:lstStyle/>
        <a:p>
          <a:endParaRPr lang="en-GB"/>
        </a:p>
      </dgm:t>
    </dgm:pt>
    <dgm:pt modelId="{7E9C092D-C571-4C13-BE05-D5D7C31AD689}" type="pres">
      <dgm:prSet presAssocID="{A0FFEA87-9983-418C-A4D8-49AE54221D43}" presName="parTransTwo" presStyleCnt="0"/>
      <dgm:spPr/>
    </dgm:pt>
    <dgm:pt modelId="{EE533E4C-CDE9-422A-B127-F3CEAD457160}" type="pres">
      <dgm:prSet presAssocID="{A0FFEA87-9983-418C-A4D8-49AE54221D43}" presName="horzTwo" presStyleCnt="0"/>
      <dgm:spPr/>
    </dgm:pt>
    <dgm:pt modelId="{755B0932-AB50-4176-AB1B-262F87492EB3}" type="pres">
      <dgm:prSet presAssocID="{F4234E94-5F8A-459D-BC21-92FF430411AF}" presName="vertThree" presStyleCnt="0"/>
      <dgm:spPr/>
    </dgm:pt>
    <dgm:pt modelId="{818A725F-4209-4444-8D8E-6820AB6BDDF2}" type="pres">
      <dgm:prSet presAssocID="{F4234E94-5F8A-459D-BC21-92FF430411AF}" presName="txThree" presStyleLbl="node3" presStyleIdx="5" presStyleCnt="6" custLinFactNeighborX="804" custLinFactNeighborY="115">
        <dgm:presLayoutVars>
          <dgm:chPref val="3"/>
        </dgm:presLayoutVars>
      </dgm:prSet>
      <dgm:spPr/>
      <dgm:t>
        <a:bodyPr/>
        <a:lstStyle/>
        <a:p>
          <a:endParaRPr lang="en-GB"/>
        </a:p>
      </dgm:t>
    </dgm:pt>
    <dgm:pt modelId="{C16F9864-041D-46EF-9806-AB6D169D15BA}" type="pres">
      <dgm:prSet presAssocID="{F4234E94-5F8A-459D-BC21-92FF430411AF}" presName="horzThree" presStyleCnt="0"/>
      <dgm:spPr/>
    </dgm:pt>
  </dgm:ptLst>
  <dgm:cxnLst>
    <dgm:cxn modelId="{E1AD3C5C-1A09-7F4E-9D73-8B8084B90248}" type="presOf" srcId="{50A78C8C-D458-4974-93C7-F6FC786894EA}" destId="{B68B20D1-F2DD-4D57-B375-E61A62347B2A}" srcOrd="0" destOrd="0" presId="urn:microsoft.com/office/officeart/2005/8/layout/hierarchy4"/>
    <dgm:cxn modelId="{CE594FE0-30DB-40A2-82E4-C51AFB94B3F4}" srcId="{7072B140-2C36-412A-9007-171A4612D5ED}" destId="{3D50C1EB-203A-4557-B003-AF61BB19A684}" srcOrd="0" destOrd="0" parTransId="{C80C64BC-5E3E-4968-84BB-701A55E5D34C}" sibTransId="{817147D5-A36F-47AD-801D-25E7419D1DB2}"/>
    <dgm:cxn modelId="{BA421DE4-3DAB-584D-9603-AEAF26631EAA}" type="presOf" srcId="{A0FFEA87-9983-418C-A4D8-49AE54221D43}" destId="{BAC1D6F7-3FAF-498A-9898-5B11369121B7}" srcOrd="0" destOrd="0" presId="urn:microsoft.com/office/officeart/2005/8/layout/hierarchy4"/>
    <dgm:cxn modelId="{364C063F-106B-694E-AB14-810A48C27890}" type="presOf" srcId="{7072B140-2C36-412A-9007-171A4612D5ED}" destId="{FE68974A-C8F7-4D3B-AFEA-165458264566}" srcOrd="0" destOrd="0" presId="urn:microsoft.com/office/officeart/2005/8/layout/hierarchy4"/>
    <dgm:cxn modelId="{A421DB46-2D23-4A9B-90E8-EA78980263E5}" srcId="{E418E387-E5F6-4174-8C44-B7C219E03F41}" destId="{83B20105-25DB-4A43-ADB5-FD1F6B7DCD7C}" srcOrd="0" destOrd="0" parTransId="{1996A994-CE66-4C85-AFAE-968CDD2040D3}" sibTransId="{956D91C2-CBC0-474E-8ECD-09445C97ED4D}"/>
    <dgm:cxn modelId="{CD5DB902-9EFA-BC4E-A423-5EA6A91AB506}" type="presOf" srcId="{E418E387-E5F6-4174-8C44-B7C219E03F41}" destId="{0465B8F5-6C27-4B1F-AAC6-7D6DDF1CB056}" srcOrd="0" destOrd="0" presId="urn:microsoft.com/office/officeart/2005/8/layout/hierarchy4"/>
    <dgm:cxn modelId="{B261AC1F-429F-4F49-8B56-1E0607285CEB}" type="presOf" srcId="{65B262EB-E360-4A8B-AA03-E1695876ACF0}" destId="{44E9DE10-4AF7-4895-B86F-9599596A892B}" srcOrd="0" destOrd="0" presId="urn:microsoft.com/office/officeart/2005/8/layout/hierarchy4"/>
    <dgm:cxn modelId="{3C6064B0-DCC1-491E-AA95-D9A5883CD9AF}" srcId="{E4E4202B-9B97-4A1A-A238-EC2E0145C498}" destId="{696E0863-1C41-4B3D-9163-93409F807EEB}" srcOrd="2" destOrd="0" parTransId="{EBF4F312-389C-42E2-95F1-EFE3B5C77FA8}" sibTransId="{5B5252C8-982E-4012-B6B6-962AE35AC446}"/>
    <dgm:cxn modelId="{7F4F4E03-A34C-47AB-9C95-7FBEF072ADBC}" srcId="{E4E4202B-9B97-4A1A-A238-EC2E0145C498}" destId="{E418E387-E5F6-4174-8C44-B7C219E03F41}" srcOrd="0" destOrd="0" parTransId="{17B3A089-9900-46C2-A592-A9702077ACA0}" sibTransId="{2A03E3CA-7973-4810-A7D7-44DEF6F0515F}"/>
    <dgm:cxn modelId="{6A09B01A-0B9A-D344-B311-E964FDBAEE70}" type="presOf" srcId="{BF9F16D6-ACF7-4A47-8D4F-5758D424D407}" destId="{B482E435-1561-44DD-B282-53D2F9F90FE3}" srcOrd="0" destOrd="0" presId="urn:microsoft.com/office/officeart/2005/8/layout/hierarchy4"/>
    <dgm:cxn modelId="{78859CDF-F0A9-4FA2-BBEB-675A1A6566A2}" srcId="{7072B140-2C36-412A-9007-171A4612D5ED}" destId="{7972289C-DFB0-45EC-8583-148B628B64FC}" srcOrd="1" destOrd="0" parTransId="{E06FA2B3-4F84-42D6-83E5-FF02650C7FA0}" sibTransId="{2C4F5708-C3FB-4B68-A78A-6D85742D50D6}"/>
    <dgm:cxn modelId="{9896A50F-CE2D-4852-99A5-E927E06C4737}" srcId="{3D50C1EB-203A-4557-B003-AF61BB19A684}" destId="{BBCE3ABC-5659-4AF6-86D8-B97ADD482360}" srcOrd="0" destOrd="0" parTransId="{972C2D6B-A988-4D6D-9CB7-14A5415530B5}" sibTransId="{849B12D3-68E4-4363-BBF7-561679F7C840}"/>
    <dgm:cxn modelId="{B0EC6C5F-8A7E-4CE3-894A-C29474DC3D3E}" srcId="{A0FFEA87-9983-418C-A4D8-49AE54221D43}" destId="{F4234E94-5F8A-459D-BC21-92FF430411AF}" srcOrd="0" destOrd="0" parTransId="{BFD8D4C1-F003-4D4B-94ED-FADD5F0C9851}" sibTransId="{1E290085-8E13-484F-8098-2E27ED8D2B82}"/>
    <dgm:cxn modelId="{3401EB85-8AE6-4202-A109-0F24EB078F96}" srcId="{7972289C-DFB0-45EC-8583-148B628B64FC}" destId="{50A78C8C-D458-4974-93C7-F6FC786894EA}" srcOrd="0" destOrd="0" parTransId="{90E0FF9F-4EDA-40CD-B2F9-ECFFC0DE206A}" sibTransId="{D3CC561C-F088-484A-BCF2-7AE04272AE01}"/>
    <dgm:cxn modelId="{7755EFFC-293B-4E3A-9017-EF8D18D808E8}" srcId="{E4E4202B-9B97-4A1A-A238-EC2E0145C498}" destId="{7072B140-2C36-412A-9007-171A4612D5ED}" srcOrd="1" destOrd="0" parTransId="{0D1A0431-FDF3-4303-90EF-7E8454733C5C}" sibTransId="{E5EAE5E3-1856-4C25-B96D-1D52713D5C71}"/>
    <dgm:cxn modelId="{C741F5C5-4774-ED49-9987-98E4BA65F297}" type="presOf" srcId="{F4234E94-5F8A-459D-BC21-92FF430411AF}" destId="{818A725F-4209-4444-8D8E-6820AB6BDDF2}" srcOrd="0" destOrd="0" presId="urn:microsoft.com/office/officeart/2005/8/layout/hierarchy4"/>
    <dgm:cxn modelId="{8852181B-8ABD-CB44-A74F-B35BF7228DD1}" type="presOf" srcId="{83B20105-25DB-4A43-ADB5-FD1F6B7DCD7C}" destId="{93DCEE72-716E-4655-BBB7-EFA939D34C10}" srcOrd="0" destOrd="0" presId="urn:microsoft.com/office/officeart/2005/8/layout/hierarchy4"/>
    <dgm:cxn modelId="{6A229F65-228E-41B8-AB38-1201BE78E90B}" srcId="{E9DC8E1B-1319-401E-9855-BFB522D30FCA}" destId="{44129E10-09F3-48CE-80A5-156C5A8EBD5F}" srcOrd="0" destOrd="0" parTransId="{744AECB0-C520-42C5-A15D-477EE53CF3D3}" sibTransId="{3E4F5CE9-1C12-435D-BB6F-D1FD86750B8E}"/>
    <dgm:cxn modelId="{38690B7B-C2EB-463C-B2DF-1F3B786538F9}" srcId="{696E0863-1C41-4B3D-9163-93409F807EEB}" destId="{E9DC8E1B-1319-401E-9855-BFB522D30FCA}" srcOrd="0" destOrd="0" parTransId="{60C5A247-46FB-4F58-9A51-73E286BD508A}" sibTransId="{F4F87BE2-E1CB-4A5C-945C-6FB2F954F1F5}"/>
    <dgm:cxn modelId="{2EFB51C7-CE60-2A47-AC75-CC588B7FAAC7}" type="presOf" srcId="{7972289C-DFB0-45EC-8583-148B628B64FC}" destId="{2838069C-714A-4296-BC62-C47940478D70}" srcOrd="0" destOrd="0" presId="urn:microsoft.com/office/officeart/2005/8/layout/hierarchy4"/>
    <dgm:cxn modelId="{2CB9E760-F06D-ED44-BCA5-05208C129824}" type="presOf" srcId="{3D50C1EB-203A-4557-B003-AF61BB19A684}" destId="{11D7438F-464E-47E5-AEEF-2FD327B570A9}" srcOrd="0" destOrd="0" presId="urn:microsoft.com/office/officeart/2005/8/layout/hierarchy4"/>
    <dgm:cxn modelId="{CDDE93C0-2C7B-DC4B-9D91-C86D714EAB17}" type="presOf" srcId="{3699BA21-D55A-42FF-BA95-B609937EE1BF}" destId="{A0428E48-DC1F-4BD4-BBBF-4007A5C56534}" srcOrd="0" destOrd="0" presId="urn:microsoft.com/office/officeart/2005/8/layout/hierarchy4"/>
    <dgm:cxn modelId="{8AE80D16-B26B-0A47-929D-02B05931AD2E}" type="presOf" srcId="{E4E4202B-9B97-4A1A-A238-EC2E0145C498}" destId="{7C3BD5AE-1EBE-4411-BDCB-2A32A6A6B864}" srcOrd="0" destOrd="0" presId="urn:microsoft.com/office/officeart/2005/8/layout/hierarchy4"/>
    <dgm:cxn modelId="{0A978724-EA9B-9540-8BBD-B038ADDEB705}" type="presOf" srcId="{E9DC8E1B-1319-401E-9855-BFB522D30FCA}" destId="{CEA27262-DBE3-4793-AA6F-8D24DCA1A0E4}" srcOrd="0" destOrd="0" presId="urn:microsoft.com/office/officeart/2005/8/layout/hierarchy4"/>
    <dgm:cxn modelId="{D044A106-12F0-4F67-8272-A87B4067D1C6}" srcId="{696E0863-1C41-4B3D-9163-93409F807EEB}" destId="{A0FFEA87-9983-418C-A4D8-49AE54221D43}" srcOrd="1" destOrd="0" parTransId="{76CC82D8-75C4-41DF-BBBA-C44C91848954}" sibTransId="{ABDFC016-D382-465B-A0F9-032DECA5F3CB}"/>
    <dgm:cxn modelId="{5BCDB2CF-2893-43A5-A6DE-1C56555BCB23}" srcId="{83B20105-25DB-4A43-ADB5-FD1F6B7DCD7C}" destId="{65B262EB-E360-4A8B-AA03-E1695876ACF0}" srcOrd="0" destOrd="0" parTransId="{E953427A-C66F-442E-A5FE-8E84741E98D2}" sibTransId="{759CC83A-17D6-41CE-8610-52ECBD79D6DF}"/>
    <dgm:cxn modelId="{6CE108D4-80CC-7E40-B15A-1021F0191678}" type="presOf" srcId="{BBCE3ABC-5659-4AF6-86D8-B97ADD482360}" destId="{6B65FD3F-AA52-470D-AB8D-E680B0F74848}" srcOrd="0" destOrd="0" presId="urn:microsoft.com/office/officeart/2005/8/layout/hierarchy4"/>
    <dgm:cxn modelId="{53662183-F5A8-184E-8451-74248D950132}" type="presOf" srcId="{44129E10-09F3-48CE-80A5-156C5A8EBD5F}" destId="{91E24E53-6B36-40C2-8D73-113F6D64E768}" srcOrd="0" destOrd="0" presId="urn:microsoft.com/office/officeart/2005/8/layout/hierarchy4"/>
    <dgm:cxn modelId="{4C85C472-E2C2-E54D-A155-A42DEE8DEE52}" type="presOf" srcId="{696E0863-1C41-4B3D-9163-93409F807EEB}" destId="{19B5FE15-AC8D-498B-B4A0-580316464EEB}" srcOrd="0" destOrd="0" presId="urn:microsoft.com/office/officeart/2005/8/layout/hierarchy4"/>
    <dgm:cxn modelId="{36EAB2E5-613B-4EEF-B6FC-C927EBE6106E}" srcId="{E418E387-E5F6-4174-8C44-B7C219E03F41}" destId="{BF9F16D6-ACF7-4A47-8D4F-5758D424D407}" srcOrd="1" destOrd="0" parTransId="{C65B443E-7B2A-4F0E-9EF6-0905A0CD6DE5}" sibTransId="{4576FB5D-E110-4453-BD83-BB8F3037ED92}"/>
    <dgm:cxn modelId="{D302F7F2-EED6-4160-9213-3BEE187D9A1C}" srcId="{BF9F16D6-ACF7-4A47-8D4F-5758D424D407}" destId="{3699BA21-D55A-42FF-BA95-B609937EE1BF}" srcOrd="0" destOrd="0" parTransId="{BDA87ECA-7594-432C-935F-BF8FFE4E60B4}" sibTransId="{421F3A1A-3A09-4FEE-B206-4E6F6F78DB0C}"/>
    <dgm:cxn modelId="{A46E6FAB-6EC2-E147-BFF6-3F85CB52888C}" type="presParOf" srcId="{7C3BD5AE-1EBE-4411-BDCB-2A32A6A6B864}" destId="{557FC93A-E275-447C-B1EF-219277EE1246}" srcOrd="0" destOrd="0" presId="urn:microsoft.com/office/officeart/2005/8/layout/hierarchy4"/>
    <dgm:cxn modelId="{1F5DD35B-955B-4748-BD2C-39DB65CD908F}" type="presParOf" srcId="{557FC93A-E275-447C-B1EF-219277EE1246}" destId="{0465B8F5-6C27-4B1F-AAC6-7D6DDF1CB056}" srcOrd="0" destOrd="0" presId="urn:microsoft.com/office/officeart/2005/8/layout/hierarchy4"/>
    <dgm:cxn modelId="{FC6756AC-2B35-824D-B6B4-4AD2D0EC0FE2}" type="presParOf" srcId="{557FC93A-E275-447C-B1EF-219277EE1246}" destId="{7DEDDACC-C4C2-46A6-B188-E8E4B38D1EE8}" srcOrd="1" destOrd="0" presId="urn:microsoft.com/office/officeart/2005/8/layout/hierarchy4"/>
    <dgm:cxn modelId="{929E0DBA-2D0E-F142-A167-832499217E3B}" type="presParOf" srcId="{557FC93A-E275-447C-B1EF-219277EE1246}" destId="{AFDF654E-0C19-4E5D-825D-0AEE086A769F}" srcOrd="2" destOrd="0" presId="urn:microsoft.com/office/officeart/2005/8/layout/hierarchy4"/>
    <dgm:cxn modelId="{82670B9A-95B7-F742-994A-289839C0FB04}" type="presParOf" srcId="{AFDF654E-0C19-4E5D-825D-0AEE086A769F}" destId="{58712F9F-2B13-4739-A336-5670703391C5}" srcOrd="0" destOrd="0" presId="urn:microsoft.com/office/officeart/2005/8/layout/hierarchy4"/>
    <dgm:cxn modelId="{A91F1703-D207-5244-9F97-65FA870FF2D5}" type="presParOf" srcId="{58712F9F-2B13-4739-A336-5670703391C5}" destId="{93DCEE72-716E-4655-BBB7-EFA939D34C10}" srcOrd="0" destOrd="0" presId="urn:microsoft.com/office/officeart/2005/8/layout/hierarchy4"/>
    <dgm:cxn modelId="{A8D57458-9765-BF43-9442-FB045EFA55D3}" type="presParOf" srcId="{58712F9F-2B13-4739-A336-5670703391C5}" destId="{143809F8-6767-46A3-9E96-62A3E62424E1}" srcOrd="1" destOrd="0" presId="urn:microsoft.com/office/officeart/2005/8/layout/hierarchy4"/>
    <dgm:cxn modelId="{7B532AC6-5F22-8147-91F5-4A072A3F75EA}" type="presParOf" srcId="{58712F9F-2B13-4739-A336-5670703391C5}" destId="{7904B00C-CBA3-4D63-909B-DE6D37271F07}" srcOrd="2" destOrd="0" presId="urn:microsoft.com/office/officeart/2005/8/layout/hierarchy4"/>
    <dgm:cxn modelId="{E3427CF4-9CE0-5C45-A92A-75466438E1AF}" type="presParOf" srcId="{7904B00C-CBA3-4D63-909B-DE6D37271F07}" destId="{B92F2292-1EEB-4161-8B16-25185522AA8E}" srcOrd="0" destOrd="0" presId="urn:microsoft.com/office/officeart/2005/8/layout/hierarchy4"/>
    <dgm:cxn modelId="{CCF0A6AC-1414-0542-A061-3023AC9840D1}" type="presParOf" srcId="{B92F2292-1EEB-4161-8B16-25185522AA8E}" destId="{44E9DE10-4AF7-4895-B86F-9599596A892B}" srcOrd="0" destOrd="0" presId="urn:microsoft.com/office/officeart/2005/8/layout/hierarchy4"/>
    <dgm:cxn modelId="{BC7AD94F-08C6-CF4E-BB70-358782233CBC}" type="presParOf" srcId="{B92F2292-1EEB-4161-8B16-25185522AA8E}" destId="{5214647A-996F-4580-8739-C4355AD1C961}" srcOrd="1" destOrd="0" presId="urn:microsoft.com/office/officeart/2005/8/layout/hierarchy4"/>
    <dgm:cxn modelId="{AA2EFDAC-D9EC-0849-BDD1-C1F169120D8A}" type="presParOf" srcId="{AFDF654E-0C19-4E5D-825D-0AEE086A769F}" destId="{13E470CA-E5BE-4B7B-AA6E-44BDD6E8B127}" srcOrd="1" destOrd="0" presId="urn:microsoft.com/office/officeart/2005/8/layout/hierarchy4"/>
    <dgm:cxn modelId="{395FA91F-D86B-3849-8FDD-E5D2AD2D0F71}" type="presParOf" srcId="{AFDF654E-0C19-4E5D-825D-0AEE086A769F}" destId="{F58D3A64-5EA1-4482-877B-49F2AA79B9EA}" srcOrd="2" destOrd="0" presId="urn:microsoft.com/office/officeart/2005/8/layout/hierarchy4"/>
    <dgm:cxn modelId="{D4DE26CA-543D-AD4E-BA4A-B09B67E52A6B}" type="presParOf" srcId="{F58D3A64-5EA1-4482-877B-49F2AA79B9EA}" destId="{B482E435-1561-44DD-B282-53D2F9F90FE3}" srcOrd="0" destOrd="0" presId="urn:microsoft.com/office/officeart/2005/8/layout/hierarchy4"/>
    <dgm:cxn modelId="{C3E76B76-2F2C-9E43-900D-1C95E91F5BDF}" type="presParOf" srcId="{F58D3A64-5EA1-4482-877B-49F2AA79B9EA}" destId="{B1EA1F48-5332-4563-84CC-7CAB115200FF}" srcOrd="1" destOrd="0" presId="urn:microsoft.com/office/officeart/2005/8/layout/hierarchy4"/>
    <dgm:cxn modelId="{FAF428AF-F38A-DE49-BBEB-694C9BD25199}" type="presParOf" srcId="{F58D3A64-5EA1-4482-877B-49F2AA79B9EA}" destId="{09058D08-DC73-400D-8617-E1156ABD55C5}" srcOrd="2" destOrd="0" presId="urn:microsoft.com/office/officeart/2005/8/layout/hierarchy4"/>
    <dgm:cxn modelId="{5E328FFB-0066-604E-B0F2-16CBD876EE84}" type="presParOf" srcId="{09058D08-DC73-400D-8617-E1156ABD55C5}" destId="{2337466C-3352-4FCF-A743-211FDE4D351C}" srcOrd="0" destOrd="0" presId="urn:microsoft.com/office/officeart/2005/8/layout/hierarchy4"/>
    <dgm:cxn modelId="{F1B0C797-3F1B-2740-84F8-40A21E73E466}" type="presParOf" srcId="{2337466C-3352-4FCF-A743-211FDE4D351C}" destId="{A0428E48-DC1F-4BD4-BBBF-4007A5C56534}" srcOrd="0" destOrd="0" presId="urn:microsoft.com/office/officeart/2005/8/layout/hierarchy4"/>
    <dgm:cxn modelId="{B1DE7C79-C121-E542-AE6F-13BF70186D3A}" type="presParOf" srcId="{2337466C-3352-4FCF-A743-211FDE4D351C}" destId="{AD27D439-1C09-48C7-AFDC-4C7AC78E3BEA}" srcOrd="1" destOrd="0" presId="urn:microsoft.com/office/officeart/2005/8/layout/hierarchy4"/>
    <dgm:cxn modelId="{7C427447-3490-9544-A3F0-3E557F02CE77}" type="presParOf" srcId="{7C3BD5AE-1EBE-4411-BDCB-2A32A6A6B864}" destId="{794C9F20-8AC8-4993-8FEC-3BE39C7B75B8}" srcOrd="1" destOrd="0" presId="urn:microsoft.com/office/officeart/2005/8/layout/hierarchy4"/>
    <dgm:cxn modelId="{F9C0C41F-F775-444C-AFF2-5D1D038DE848}" type="presParOf" srcId="{7C3BD5AE-1EBE-4411-BDCB-2A32A6A6B864}" destId="{F2D2838C-2CF5-4FC8-B5B5-87ABE0A0C376}" srcOrd="2" destOrd="0" presId="urn:microsoft.com/office/officeart/2005/8/layout/hierarchy4"/>
    <dgm:cxn modelId="{57B41EC2-0624-454B-878D-DF5410C62819}" type="presParOf" srcId="{F2D2838C-2CF5-4FC8-B5B5-87ABE0A0C376}" destId="{FE68974A-C8F7-4D3B-AFEA-165458264566}" srcOrd="0" destOrd="0" presId="urn:microsoft.com/office/officeart/2005/8/layout/hierarchy4"/>
    <dgm:cxn modelId="{05927828-EC8A-5047-B699-45F092C0257B}" type="presParOf" srcId="{F2D2838C-2CF5-4FC8-B5B5-87ABE0A0C376}" destId="{12B1632D-D298-43D2-AB4A-77575BC568B4}" srcOrd="1" destOrd="0" presId="urn:microsoft.com/office/officeart/2005/8/layout/hierarchy4"/>
    <dgm:cxn modelId="{FBF82D75-2080-F147-92ED-320C25EF1B13}" type="presParOf" srcId="{F2D2838C-2CF5-4FC8-B5B5-87ABE0A0C376}" destId="{EC28E755-6068-465F-9B52-509A8AC3E290}" srcOrd="2" destOrd="0" presId="urn:microsoft.com/office/officeart/2005/8/layout/hierarchy4"/>
    <dgm:cxn modelId="{A182657C-5541-0D47-990F-30281F8BF387}" type="presParOf" srcId="{EC28E755-6068-465F-9B52-509A8AC3E290}" destId="{4679E454-490E-472C-BF62-FCE66DA7A080}" srcOrd="0" destOrd="0" presId="urn:microsoft.com/office/officeart/2005/8/layout/hierarchy4"/>
    <dgm:cxn modelId="{67FE1FB9-0227-764B-AE40-424B21927AF3}" type="presParOf" srcId="{4679E454-490E-472C-BF62-FCE66DA7A080}" destId="{11D7438F-464E-47E5-AEEF-2FD327B570A9}" srcOrd="0" destOrd="0" presId="urn:microsoft.com/office/officeart/2005/8/layout/hierarchy4"/>
    <dgm:cxn modelId="{1E08E7C1-724B-6448-8CA1-DEEBBC1A4CEE}" type="presParOf" srcId="{4679E454-490E-472C-BF62-FCE66DA7A080}" destId="{AA5B92FC-0D10-45BF-93AD-D222A85439F5}" srcOrd="1" destOrd="0" presId="urn:microsoft.com/office/officeart/2005/8/layout/hierarchy4"/>
    <dgm:cxn modelId="{CFBC4778-9FC8-C744-BBA0-4928412A408D}" type="presParOf" srcId="{4679E454-490E-472C-BF62-FCE66DA7A080}" destId="{0C9D4050-DBD0-495B-BB0D-629B5C9378A0}" srcOrd="2" destOrd="0" presId="urn:microsoft.com/office/officeart/2005/8/layout/hierarchy4"/>
    <dgm:cxn modelId="{64F3F340-E2C1-A24C-AFB2-9BABC7CE4DFC}" type="presParOf" srcId="{0C9D4050-DBD0-495B-BB0D-629B5C9378A0}" destId="{7DB4CDA8-BCBA-4E6D-93C6-BEBA25FD5010}" srcOrd="0" destOrd="0" presId="urn:microsoft.com/office/officeart/2005/8/layout/hierarchy4"/>
    <dgm:cxn modelId="{7DFAD86F-DD46-1949-ACC9-2A72CDEDFD4A}" type="presParOf" srcId="{7DB4CDA8-BCBA-4E6D-93C6-BEBA25FD5010}" destId="{6B65FD3F-AA52-470D-AB8D-E680B0F74848}" srcOrd="0" destOrd="0" presId="urn:microsoft.com/office/officeart/2005/8/layout/hierarchy4"/>
    <dgm:cxn modelId="{02887D4D-83C1-3C48-96FA-5B3F811AE434}" type="presParOf" srcId="{7DB4CDA8-BCBA-4E6D-93C6-BEBA25FD5010}" destId="{91EB7237-2B17-4F18-B7F7-F5CD98FD54D5}" srcOrd="1" destOrd="0" presId="urn:microsoft.com/office/officeart/2005/8/layout/hierarchy4"/>
    <dgm:cxn modelId="{F89EFEAE-BAED-8547-AC29-8E37A4630CB9}" type="presParOf" srcId="{EC28E755-6068-465F-9B52-509A8AC3E290}" destId="{BB0F8B03-CD02-4918-83A7-E9F6470EB4DD}" srcOrd="1" destOrd="0" presId="urn:microsoft.com/office/officeart/2005/8/layout/hierarchy4"/>
    <dgm:cxn modelId="{95EDD6BA-4E11-BF4F-9D52-9F3271E3A44B}" type="presParOf" srcId="{EC28E755-6068-465F-9B52-509A8AC3E290}" destId="{8605C9CC-B6E4-4B34-BB60-E38564588C66}" srcOrd="2" destOrd="0" presId="urn:microsoft.com/office/officeart/2005/8/layout/hierarchy4"/>
    <dgm:cxn modelId="{35075533-D9B2-7040-BEE8-D523DC73ACA4}" type="presParOf" srcId="{8605C9CC-B6E4-4B34-BB60-E38564588C66}" destId="{2838069C-714A-4296-BC62-C47940478D70}" srcOrd="0" destOrd="0" presId="urn:microsoft.com/office/officeart/2005/8/layout/hierarchy4"/>
    <dgm:cxn modelId="{08E99094-56E2-CA45-9D30-D436025DAF2F}" type="presParOf" srcId="{8605C9CC-B6E4-4B34-BB60-E38564588C66}" destId="{F82840EA-FE13-4185-9B27-AF475D2DCC54}" srcOrd="1" destOrd="0" presId="urn:microsoft.com/office/officeart/2005/8/layout/hierarchy4"/>
    <dgm:cxn modelId="{A21A2C0C-7C54-5743-8F6B-9C1DD9AFD85A}" type="presParOf" srcId="{8605C9CC-B6E4-4B34-BB60-E38564588C66}" destId="{BD908C74-620E-42A5-AE6D-FAE6E0CA0E41}" srcOrd="2" destOrd="0" presId="urn:microsoft.com/office/officeart/2005/8/layout/hierarchy4"/>
    <dgm:cxn modelId="{BC4BB92F-04EF-D843-9295-1A1CCF0007D8}" type="presParOf" srcId="{BD908C74-620E-42A5-AE6D-FAE6E0CA0E41}" destId="{BB1574A6-9D6F-42BE-9524-D4C06BF8073D}" srcOrd="0" destOrd="0" presId="urn:microsoft.com/office/officeart/2005/8/layout/hierarchy4"/>
    <dgm:cxn modelId="{1C6B289F-EA7B-2B46-B20E-0D9F0FF2372E}" type="presParOf" srcId="{BB1574A6-9D6F-42BE-9524-D4C06BF8073D}" destId="{B68B20D1-F2DD-4D57-B375-E61A62347B2A}" srcOrd="0" destOrd="0" presId="urn:microsoft.com/office/officeart/2005/8/layout/hierarchy4"/>
    <dgm:cxn modelId="{563BFB2A-2524-FA46-9DAB-CC44AD4BD674}" type="presParOf" srcId="{BB1574A6-9D6F-42BE-9524-D4C06BF8073D}" destId="{42AD1498-9EE7-4A7E-B5D1-220688480111}" srcOrd="1" destOrd="0" presId="urn:microsoft.com/office/officeart/2005/8/layout/hierarchy4"/>
    <dgm:cxn modelId="{7928D9A7-4693-CF4F-A53C-8DB3B7C557D9}" type="presParOf" srcId="{7C3BD5AE-1EBE-4411-BDCB-2A32A6A6B864}" destId="{48EE54BE-1032-47BF-81C1-F98FF079763C}" srcOrd="3" destOrd="0" presId="urn:microsoft.com/office/officeart/2005/8/layout/hierarchy4"/>
    <dgm:cxn modelId="{A3C1E5C0-F5DC-0145-93AB-3B555E173015}" type="presParOf" srcId="{7C3BD5AE-1EBE-4411-BDCB-2A32A6A6B864}" destId="{5B1A0C74-8411-4A77-9726-C99D12EDF96B}" srcOrd="4" destOrd="0" presId="urn:microsoft.com/office/officeart/2005/8/layout/hierarchy4"/>
    <dgm:cxn modelId="{73E5834F-60F9-0B45-9327-757344C1F6B5}" type="presParOf" srcId="{5B1A0C74-8411-4A77-9726-C99D12EDF96B}" destId="{19B5FE15-AC8D-498B-B4A0-580316464EEB}" srcOrd="0" destOrd="0" presId="urn:microsoft.com/office/officeart/2005/8/layout/hierarchy4"/>
    <dgm:cxn modelId="{157A5DED-BF2D-AE46-99F5-363563DAC2D4}" type="presParOf" srcId="{5B1A0C74-8411-4A77-9726-C99D12EDF96B}" destId="{CBE0FFC3-A14B-4AD0-BE13-6F6BD1CAABC7}" srcOrd="1" destOrd="0" presId="urn:microsoft.com/office/officeart/2005/8/layout/hierarchy4"/>
    <dgm:cxn modelId="{F88595E7-E6A5-5943-936F-3F79AE8AB71A}" type="presParOf" srcId="{5B1A0C74-8411-4A77-9726-C99D12EDF96B}" destId="{BD593CB9-7435-49B7-B11F-638FA9E08300}" srcOrd="2" destOrd="0" presId="urn:microsoft.com/office/officeart/2005/8/layout/hierarchy4"/>
    <dgm:cxn modelId="{660B1BC0-8906-594B-8341-85B4BD6CF1D8}" type="presParOf" srcId="{BD593CB9-7435-49B7-B11F-638FA9E08300}" destId="{AE32B1D4-4F05-4321-A0D4-88F936036D38}" srcOrd="0" destOrd="0" presId="urn:microsoft.com/office/officeart/2005/8/layout/hierarchy4"/>
    <dgm:cxn modelId="{DE07844D-5725-2F45-9352-676270C374DA}" type="presParOf" srcId="{AE32B1D4-4F05-4321-A0D4-88F936036D38}" destId="{CEA27262-DBE3-4793-AA6F-8D24DCA1A0E4}" srcOrd="0" destOrd="0" presId="urn:microsoft.com/office/officeart/2005/8/layout/hierarchy4"/>
    <dgm:cxn modelId="{69888508-D71C-5142-8DF3-3925C9029C44}" type="presParOf" srcId="{AE32B1D4-4F05-4321-A0D4-88F936036D38}" destId="{DE59E25B-00B3-495E-97C2-DB1BCB5FCB49}" srcOrd="1" destOrd="0" presId="urn:microsoft.com/office/officeart/2005/8/layout/hierarchy4"/>
    <dgm:cxn modelId="{CA2F22F0-722D-A946-8FE9-23464D38B5F1}" type="presParOf" srcId="{AE32B1D4-4F05-4321-A0D4-88F936036D38}" destId="{F5FF0778-61ED-405F-B468-1F86FABA7C6E}" srcOrd="2" destOrd="0" presId="urn:microsoft.com/office/officeart/2005/8/layout/hierarchy4"/>
    <dgm:cxn modelId="{D58579E2-428A-6A4E-AC24-4EACE91D4319}" type="presParOf" srcId="{F5FF0778-61ED-405F-B468-1F86FABA7C6E}" destId="{4269D7E2-462C-406B-92FF-80BFBF5307D0}" srcOrd="0" destOrd="0" presId="urn:microsoft.com/office/officeart/2005/8/layout/hierarchy4"/>
    <dgm:cxn modelId="{86A51001-56D3-FF4F-B6A1-28046955D577}" type="presParOf" srcId="{4269D7E2-462C-406B-92FF-80BFBF5307D0}" destId="{91E24E53-6B36-40C2-8D73-113F6D64E768}" srcOrd="0" destOrd="0" presId="urn:microsoft.com/office/officeart/2005/8/layout/hierarchy4"/>
    <dgm:cxn modelId="{5E89F3B1-6EE4-334F-8633-EA77151567B7}" type="presParOf" srcId="{4269D7E2-462C-406B-92FF-80BFBF5307D0}" destId="{AD532BB1-A79B-4803-BFC6-5F7A291DF233}" srcOrd="1" destOrd="0" presId="urn:microsoft.com/office/officeart/2005/8/layout/hierarchy4"/>
    <dgm:cxn modelId="{AAAD7D83-862E-FC4C-B5CB-36E071BDF807}" type="presParOf" srcId="{BD593CB9-7435-49B7-B11F-638FA9E08300}" destId="{BA8FD492-8D25-4BC7-A682-EE5D80002ED1}" srcOrd="1" destOrd="0" presId="urn:microsoft.com/office/officeart/2005/8/layout/hierarchy4"/>
    <dgm:cxn modelId="{A8A4A15A-3396-2248-B490-BFB11CCCDCC4}" type="presParOf" srcId="{BD593CB9-7435-49B7-B11F-638FA9E08300}" destId="{BB5F1222-65ED-4B97-BBEF-088197911802}" srcOrd="2" destOrd="0" presId="urn:microsoft.com/office/officeart/2005/8/layout/hierarchy4"/>
    <dgm:cxn modelId="{793781E0-A799-3A45-ABB7-E0C1F3ED1148}" type="presParOf" srcId="{BB5F1222-65ED-4B97-BBEF-088197911802}" destId="{BAC1D6F7-3FAF-498A-9898-5B11369121B7}" srcOrd="0" destOrd="0" presId="urn:microsoft.com/office/officeart/2005/8/layout/hierarchy4"/>
    <dgm:cxn modelId="{66FB109A-82B6-F945-96BF-972B228CB40C}" type="presParOf" srcId="{BB5F1222-65ED-4B97-BBEF-088197911802}" destId="{7E9C092D-C571-4C13-BE05-D5D7C31AD689}" srcOrd="1" destOrd="0" presId="urn:microsoft.com/office/officeart/2005/8/layout/hierarchy4"/>
    <dgm:cxn modelId="{46A53F8A-B0FA-A44E-BAB9-109589E91363}" type="presParOf" srcId="{BB5F1222-65ED-4B97-BBEF-088197911802}" destId="{EE533E4C-CDE9-422A-B127-F3CEAD457160}" srcOrd="2" destOrd="0" presId="urn:microsoft.com/office/officeart/2005/8/layout/hierarchy4"/>
    <dgm:cxn modelId="{CFAA7FCC-E51C-A24F-9185-8E61B35C6094}" type="presParOf" srcId="{EE533E4C-CDE9-422A-B127-F3CEAD457160}" destId="{755B0932-AB50-4176-AB1B-262F87492EB3}" srcOrd="0" destOrd="0" presId="urn:microsoft.com/office/officeart/2005/8/layout/hierarchy4"/>
    <dgm:cxn modelId="{1F96A2E4-3F76-3D4F-844A-E39A305958EB}" type="presParOf" srcId="{755B0932-AB50-4176-AB1B-262F87492EB3}" destId="{818A725F-4209-4444-8D8E-6820AB6BDDF2}" srcOrd="0" destOrd="0" presId="urn:microsoft.com/office/officeart/2005/8/layout/hierarchy4"/>
    <dgm:cxn modelId="{35E7DEC5-FC37-5342-A6A0-238DB30730A2}" type="presParOf" srcId="{755B0932-AB50-4176-AB1B-262F87492EB3}" destId="{C16F9864-041D-46EF-9806-AB6D169D15B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E18769-27B5-45CB-B30E-F1FA8FFD5F59}"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GB"/>
        </a:p>
      </dgm:t>
    </dgm:pt>
    <dgm:pt modelId="{ECBB652C-0066-4BD1-BA3D-1C6F5B253FD4}">
      <dgm:prSet phldrT="[Text]" custT="1"/>
      <dgm:spPr>
        <a:ln>
          <a:noFill/>
        </a:ln>
        <a:effectLst>
          <a:outerShdw blurRad="50800" dist="38100" dir="8100000" algn="tr" rotWithShape="0">
            <a:prstClr val="black">
              <a:alpha val="40000"/>
            </a:prstClr>
          </a:outerShdw>
        </a:effectLst>
      </dgm:spPr>
      <dgm:t>
        <a:bodyPr/>
        <a:lstStyle/>
        <a:p>
          <a:pPr algn="l"/>
          <a:r>
            <a:rPr lang="en-US" sz="1800" dirty="0" smtClean="0">
              <a:solidFill>
                <a:srgbClr val="2F2B20"/>
              </a:solidFill>
              <a:latin typeface="Helvetica Neue" pitchFamily="124" charset="0"/>
              <a:ea typeface="ＭＳ Ｐゴシック" pitchFamily="34" charset="-128"/>
            </a:rPr>
            <a:t>Speech sounds for reading and spelling</a:t>
          </a:r>
          <a:endParaRPr lang="en-GB" sz="1800" dirty="0">
            <a:solidFill>
              <a:srgbClr val="2F2B20"/>
            </a:solidFill>
          </a:endParaRPr>
        </a:p>
      </dgm:t>
    </dgm:pt>
    <dgm:pt modelId="{564AF831-34CE-44C4-8C0C-D816A37A7BE0}" type="parTrans" cxnId="{E087960F-9828-416F-A012-BEA09228E792}">
      <dgm:prSet/>
      <dgm:spPr/>
      <dgm:t>
        <a:bodyPr/>
        <a:lstStyle/>
        <a:p>
          <a:endParaRPr lang="en-GB"/>
        </a:p>
      </dgm:t>
    </dgm:pt>
    <dgm:pt modelId="{0D2A8957-1E26-44D6-B2BA-C272EE99FBDF}" type="sibTrans" cxnId="{E087960F-9828-416F-A012-BEA09228E792}">
      <dgm:prSet/>
      <dgm:spPr/>
      <dgm:t>
        <a:bodyPr/>
        <a:lstStyle/>
        <a:p>
          <a:endParaRPr lang="en-GB"/>
        </a:p>
      </dgm:t>
    </dgm:pt>
    <dgm:pt modelId="{B4D52E7C-5D42-4865-B79A-EB2E1462069B}">
      <dgm:prSet phldrT="[Text]"/>
      <dgm:spPr>
        <a:ln>
          <a:noFill/>
        </a:ln>
        <a:effectLst>
          <a:outerShdw blurRad="50800" dist="38100" dir="8100000" algn="tr" rotWithShape="0">
            <a:prstClr val="black">
              <a:alpha val="40000"/>
            </a:prstClr>
          </a:outerShdw>
        </a:effectLst>
      </dgm:spPr>
      <dgm:t>
        <a:bodyPr/>
        <a:lstStyle/>
        <a:p>
          <a:pPr algn="l"/>
          <a:r>
            <a:rPr lang="en-US" dirty="0" smtClean="0">
              <a:solidFill>
                <a:srgbClr val="2F2B20"/>
              </a:solidFill>
              <a:latin typeface="Helvetica Neue" pitchFamily="124" charset="0"/>
              <a:ea typeface="ＭＳ Ｐゴシック" pitchFamily="34" charset="-128"/>
            </a:rPr>
            <a:t>Use their language to organise their thoughts:</a:t>
          </a:r>
          <a:endParaRPr lang="en-GB" dirty="0">
            <a:solidFill>
              <a:srgbClr val="2F2B20"/>
            </a:solidFill>
          </a:endParaRPr>
        </a:p>
      </dgm:t>
    </dgm:pt>
    <dgm:pt modelId="{849D5CDF-3248-42F6-83FE-A2B411DDEE7F}" type="parTrans" cxnId="{35E122F2-627F-4EAA-A86F-458F3C527992}">
      <dgm:prSet/>
      <dgm:spPr/>
      <dgm:t>
        <a:bodyPr/>
        <a:lstStyle/>
        <a:p>
          <a:endParaRPr lang="en-GB"/>
        </a:p>
      </dgm:t>
    </dgm:pt>
    <dgm:pt modelId="{DC7E22AA-7044-4F96-9367-FCB449BE6EF9}" type="sibTrans" cxnId="{35E122F2-627F-4EAA-A86F-458F3C527992}">
      <dgm:prSet/>
      <dgm:spPr/>
      <dgm:t>
        <a:bodyPr/>
        <a:lstStyle/>
        <a:p>
          <a:endParaRPr lang="en-GB"/>
        </a:p>
      </dgm:t>
    </dgm:pt>
    <dgm:pt modelId="{DACBE6EF-40C0-4B62-A750-38130D0F73E9}">
      <dgm:prSet phldrT="[Text]"/>
      <dgm:spPr>
        <a:ln>
          <a:noFill/>
        </a:ln>
        <a:effectLst>
          <a:outerShdw blurRad="50800" dist="38100" dir="8100000" algn="tr" rotWithShape="0">
            <a:prstClr val="black">
              <a:alpha val="40000"/>
            </a:prstClr>
          </a:outerShdw>
        </a:effectLst>
      </dgm:spPr>
      <dgm:t>
        <a:bodyPr/>
        <a:lstStyle/>
        <a:p>
          <a:pPr algn="l"/>
          <a:r>
            <a:rPr lang="en-US" dirty="0" smtClean="0">
              <a:solidFill>
                <a:srgbClr val="2F2B20"/>
              </a:solidFill>
              <a:latin typeface="Helvetica Neue" pitchFamily="124" charset="0"/>
              <a:ea typeface="ＭＳ Ｐゴシック" pitchFamily="34" charset="-128"/>
            </a:rPr>
            <a:t>Without language, there can be no reading or writing, maths or science, history or geography</a:t>
          </a:r>
          <a:endParaRPr lang="en-GB" dirty="0">
            <a:solidFill>
              <a:srgbClr val="2F2B20"/>
            </a:solidFill>
          </a:endParaRPr>
        </a:p>
      </dgm:t>
    </dgm:pt>
    <dgm:pt modelId="{914D7967-21A0-4ED9-B970-E7F10644DAC4}" type="parTrans" cxnId="{C1D6C4A3-FC31-41BF-8734-E4B0A6DE264C}">
      <dgm:prSet/>
      <dgm:spPr/>
      <dgm:t>
        <a:bodyPr/>
        <a:lstStyle/>
        <a:p>
          <a:endParaRPr lang="en-GB"/>
        </a:p>
      </dgm:t>
    </dgm:pt>
    <dgm:pt modelId="{6D568E54-8AD8-4340-9853-0E1C486CBABE}" type="sibTrans" cxnId="{C1D6C4A3-FC31-41BF-8734-E4B0A6DE264C}">
      <dgm:prSet/>
      <dgm:spPr/>
      <dgm:t>
        <a:bodyPr/>
        <a:lstStyle/>
        <a:p>
          <a:endParaRPr lang="en-GB"/>
        </a:p>
      </dgm:t>
    </dgm:pt>
    <dgm:pt modelId="{3E183303-5F78-457A-9996-138AC7B65958}">
      <dgm:prSet/>
      <dgm:spPr>
        <a:ln>
          <a:noFill/>
        </a:ln>
        <a:effectLst>
          <a:outerShdw blurRad="50800" dist="38100" dir="8100000" algn="tr" rotWithShape="0">
            <a:prstClr val="black">
              <a:alpha val="40000"/>
            </a:prstClr>
          </a:outerShdw>
        </a:effectLst>
      </dgm:spPr>
      <dgm:t>
        <a:bodyPr/>
        <a:lstStyle/>
        <a:p>
          <a:pPr algn="l"/>
          <a:r>
            <a:rPr lang="en-US" dirty="0" smtClean="0">
              <a:solidFill>
                <a:srgbClr val="2F2B20"/>
              </a:solidFill>
              <a:latin typeface="Helvetica Neue" pitchFamily="124" charset="0"/>
              <a:ea typeface="ＭＳ Ｐゴシック" pitchFamily="34" charset="-128"/>
            </a:rPr>
            <a:t>explain</a:t>
          </a:r>
        </a:p>
      </dgm:t>
    </dgm:pt>
    <dgm:pt modelId="{E2B4AE4F-E483-4EA3-A2DF-940646EBFA5F}" type="parTrans" cxnId="{9B80F563-EEF6-44DF-96EE-00647DA65BD6}">
      <dgm:prSet/>
      <dgm:spPr/>
      <dgm:t>
        <a:bodyPr/>
        <a:lstStyle/>
        <a:p>
          <a:endParaRPr lang="en-GB"/>
        </a:p>
      </dgm:t>
    </dgm:pt>
    <dgm:pt modelId="{D2A64147-F26B-42BC-A0C2-2A69AD3F0DB6}" type="sibTrans" cxnId="{9B80F563-EEF6-44DF-96EE-00647DA65BD6}">
      <dgm:prSet/>
      <dgm:spPr/>
      <dgm:t>
        <a:bodyPr/>
        <a:lstStyle/>
        <a:p>
          <a:endParaRPr lang="en-GB"/>
        </a:p>
      </dgm:t>
    </dgm:pt>
    <dgm:pt modelId="{1B9CCD47-BE7F-4D11-ABFB-F6B4D5154099}">
      <dgm:prSet/>
      <dgm:spPr>
        <a:ln>
          <a:noFill/>
        </a:ln>
        <a:effectLst>
          <a:outerShdw blurRad="50800" dist="38100" dir="8100000" algn="tr" rotWithShape="0">
            <a:prstClr val="black">
              <a:alpha val="40000"/>
            </a:prstClr>
          </a:outerShdw>
        </a:effectLst>
      </dgm:spPr>
      <dgm:t>
        <a:bodyPr/>
        <a:lstStyle/>
        <a:p>
          <a:pPr algn="l"/>
          <a:r>
            <a:rPr lang="en-US" dirty="0" smtClean="0">
              <a:solidFill>
                <a:srgbClr val="2F2B20"/>
              </a:solidFill>
              <a:latin typeface="Helvetica Neue" pitchFamily="124" charset="0"/>
              <a:ea typeface="ＭＳ Ｐゴシック" pitchFamily="34" charset="-128"/>
            </a:rPr>
            <a:t>predict</a:t>
          </a:r>
        </a:p>
      </dgm:t>
    </dgm:pt>
    <dgm:pt modelId="{A160DB9C-D88A-4CB4-AFC4-B16DB41A5D03}" type="parTrans" cxnId="{6C2CC1C3-3F8A-43C0-B4AD-FB4462D8E15F}">
      <dgm:prSet/>
      <dgm:spPr/>
      <dgm:t>
        <a:bodyPr/>
        <a:lstStyle/>
        <a:p>
          <a:endParaRPr lang="en-GB"/>
        </a:p>
      </dgm:t>
    </dgm:pt>
    <dgm:pt modelId="{E1D85A7F-676D-4EE8-B193-D0DE926F9779}" type="sibTrans" cxnId="{6C2CC1C3-3F8A-43C0-B4AD-FB4462D8E15F}">
      <dgm:prSet/>
      <dgm:spPr/>
      <dgm:t>
        <a:bodyPr/>
        <a:lstStyle/>
        <a:p>
          <a:endParaRPr lang="en-GB"/>
        </a:p>
      </dgm:t>
    </dgm:pt>
    <dgm:pt modelId="{76B764E4-5D14-4ED8-AF87-D959EA19E5FA}">
      <dgm:prSet/>
      <dgm:spPr>
        <a:ln>
          <a:noFill/>
        </a:ln>
        <a:effectLst>
          <a:outerShdw blurRad="50800" dist="38100" dir="8100000" algn="tr" rotWithShape="0">
            <a:prstClr val="black">
              <a:alpha val="40000"/>
            </a:prstClr>
          </a:outerShdw>
        </a:effectLst>
      </dgm:spPr>
      <dgm:t>
        <a:bodyPr/>
        <a:lstStyle/>
        <a:p>
          <a:pPr algn="l"/>
          <a:r>
            <a:rPr lang="en-GB" dirty="0" smtClean="0">
              <a:solidFill>
                <a:srgbClr val="2F2B20"/>
              </a:solidFill>
              <a:latin typeface="Helvetica Neue" pitchFamily="124" charset="0"/>
              <a:ea typeface="ＭＳ Ｐゴシック" pitchFamily="34" charset="-128"/>
            </a:rPr>
            <a:t>problem solve</a:t>
          </a:r>
        </a:p>
      </dgm:t>
    </dgm:pt>
    <dgm:pt modelId="{3A4A718D-375F-4FB6-A749-68432EB02BF4}" type="parTrans" cxnId="{AAE815A1-D3CC-43C3-AEB5-62721AFC8B61}">
      <dgm:prSet/>
      <dgm:spPr/>
      <dgm:t>
        <a:bodyPr/>
        <a:lstStyle/>
        <a:p>
          <a:endParaRPr lang="en-GB"/>
        </a:p>
      </dgm:t>
    </dgm:pt>
    <dgm:pt modelId="{0BD57FBE-9C18-46EC-9BCE-ADAF537E0F7C}" type="sibTrans" cxnId="{AAE815A1-D3CC-43C3-AEB5-62721AFC8B61}">
      <dgm:prSet/>
      <dgm:spPr/>
      <dgm:t>
        <a:bodyPr/>
        <a:lstStyle/>
        <a:p>
          <a:endParaRPr lang="en-GB"/>
        </a:p>
      </dgm:t>
    </dgm:pt>
    <dgm:pt modelId="{4A35912D-B676-4B37-8A2B-F50A12DF3292}">
      <dgm:prSet/>
      <dgm:spPr>
        <a:ln>
          <a:noFill/>
        </a:ln>
        <a:effectLst>
          <a:outerShdw blurRad="50800" dist="38100" dir="8100000" algn="tr" rotWithShape="0">
            <a:prstClr val="black">
              <a:alpha val="40000"/>
            </a:prstClr>
          </a:outerShdw>
        </a:effectLst>
      </dgm:spPr>
      <dgm:t>
        <a:bodyPr/>
        <a:lstStyle/>
        <a:p>
          <a:pPr algn="l"/>
          <a:r>
            <a:rPr lang="en-GB" dirty="0" smtClean="0">
              <a:solidFill>
                <a:srgbClr val="2F2B20"/>
              </a:solidFill>
              <a:latin typeface="Helvetica Neue" pitchFamily="124" charset="0"/>
              <a:ea typeface="ＭＳ Ｐゴシック" pitchFamily="34" charset="-128"/>
            </a:rPr>
            <a:t>develop their understanding </a:t>
          </a:r>
          <a:br>
            <a:rPr lang="en-GB" dirty="0" smtClean="0">
              <a:solidFill>
                <a:srgbClr val="2F2B20"/>
              </a:solidFill>
              <a:latin typeface="Helvetica Neue" pitchFamily="124" charset="0"/>
              <a:ea typeface="ＭＳ Ｐゴシック" pitchFamily="34" charset="-128"/>
            </a:rPr>
          </a:br>
          <a:r>
            <a:rPr lang="en-GB" dirty="0" smtClean="0">
              <a:solidFill>
                <a:srgbClr val="2F2B20"/>
              </a:solidFill>
              <a:latin typeface="Helvetica Neue" pitchFamily="124" charset="0"/>
              <a:ea typeface="ＭＳ Ｐゴシック" pitchFamily="34" charset="-128"/>
            </a:rPr>
            <a:t>and thinking</a:t>
          </a:r>
        </a:p>
      </dgm:t>
    </dgm:pt>
    <dgm:pt modelId="{9E8BF01F-C650-4E78-BB6C-12A67F294C98}" type="parTrans" cxnId="{CB0A523D-6BD8-4BE9-B1BE-10D183CF1D91}">
      <dgm:prSet/>
      <dgm:spPr/>
      <dgm:t>
        <a:bodyPr/>
        <a:lstStyle/>
        <a:p>
          <a:endParaRPr lang="en-GB"/>
        </a:p>
      </dgm:t>
    </dgm:pt>
    <dgm:pt modelId="{8F220BAF-B1D4-4909-88B7-1B12568604AE}" type="sibTrans" cxnId="{CB0A523D-6BD8-4BE9-B1BE-10D183CF1D91}">
      <dgm:prSet/>
      <dgm:spPr/>
      <dgm:t>
        <a:bodyPr/>
        <a:lstStyle/>
        <a:p>
          <a:endParaRPr lang="en-GB"/>
        </a:p>
      </dgm:t>
    </dgm:pt>
    <dgm:pt modelId="{EE04B634-06DA-4776-A551-06ABE6FB6B71}">
      <dgm:prSet/>
      <dgm:spPr>
        <a:ln>
          <a:noFill/>
        </a:ln>
        <a:effectLst>
          <a:outerShdw blurRad="50800" dist="38100" dir="8100000" algn="tr" rotWithShape="0">
            <a:prstClr val="black">
              <a:alpha val="40000"/>
            </a:prstClr>
          </a:outerShdw>
        </a:effectLst>
      </dgm:spPr>
      <dgm:t>
        <a:bodyPr/>
        <a:lstStyle/>
        <a:p>
          <a:pPr algn="l"/>
          <a:r>
            <a:rPr lang="en-GB" dirty="0" smtClean="0">
              <a:solidFill>
                <a:srgbClr val="2F2B20"/>
              </a:solidFill>
              <a:latin typeface="Helvetica Neue" pitchFamily="124" charset="0"/>
              <a:ea typeface="ＭＳ Ｐゴシック" pitchFamily="34" charset="-128"/>
            </a:rPr>
            <a:t>clarify</a:t>
          </a:r>
          <a:endParaRPr lang="en-GB" dirty="0">
            <a:solidFill>
              <a:srgbClr val="2F2B20"/>
            </a:solidFill>
          </a:endParaRPr>
        </a:p>
      </dgm:t>
    </dgm:pt>
    <dgm:pt modelId="{1DAFFC27-BCB3-4480-8E34-465050D4E87C}" type="parTrans" cxnId="{32046634-CFA7-4F2C-B3FC-35B8F77E4E65}">
      <dgm:prSet/>
      <dgm:spPr/>
      <dgm:t>
        <a:bodyPr/>
        <a:lstStyle/>
        <a:p>
          <a:endParaRPr lang="en-GB"/>
        </a:p>
      </dgm:t>
    </dgm:pt>
    <dgm:pt modelId="{A90BFCB3-840E-4382-9A56-DC0994523FC9}" type="sibTrans" cxnId="{32046634-CFA7-4F2C-B3FC-35B8F77E4E65}">
      <dgm:prSet/>
      <dgm:spPr/>
      <dgm:t>
        <a:bodyPr/>
        <a:lstStyle/>
        <a:p>
          <a:endParaRPr lang="en-GB"/>
        </a:p>
      </dgm:t>
    </dgm:pt>
    <dgm:pt modelId="{217E21FF-8AAE-4318-AD7B-E6DC30EF761B}">
      <dgm:prSet phldrT="[Text]" custT="1"/>
      <dgm:spPr>
        <a:ln>
          <a:noFill/>
        </a:ln>
        <a:effectLst>
          <a:outerShdw blurRad="50800" dist="38100" dir="8100000" algn="tr" rotWithShape="0">
            <a:prstClr val="black">
              <a:alpha val="40000"/>
            </a:prstClr>
          </a:outerShdw>
        </a:effectLst>
      </dgm:spPr>
      <dgm:t>
        <a:bodyPr/>
        <a:lstStyle/>
        <a:p>
          <a:pPr algn="l"/>
          <a:r>
            <a:rPr lang="en-US" dirty="0" smtClean="0">
              <a:solidFill>
                <a:srgbClr val="2F2B20"/>
              </a:solidFill>
              <a:latin typeface="Helvetica Neue" pitchFamily="124" charset="0"/>
              <a:ea typeface="ＭＳ Ｐゴシック" pitchFamily="34" charset="-128"/>
            </a:rPr>
            <a:t>Use words and sentences to put their thoughts into text</a:t>
          </a:r>
          <a:endParaRPr lang="en-GB" sz="1800" dirty="0">
            <a:solidFill>
              <a:srgbClr val="2F2B20"/>
            </a:solidFill>
          </a:endParaRPr>
        </a:p>
      </dgm:t>
    </dgm:pt>
    <dgm:pt modelId="{5151C47A-7F42-4213-B5E6-0CDBC04E030D}" type="parTrans" cxnId="{4F539C75-1CE4-408E-A8B2-BE64713DB7D8}">
      <dgm:prSet/>
      <dgm:spPr/>
      <dgm:t>
        <a:bodyPr/>
        <a:lstStyle/>
        <a:p>
          <a:endParaRPr lang="en-GB"/>
        </a:p>
      </dgm:t>
    </dgm:pt>
    <dgm:pt modelId="{ACF050F8-1846-4BE0-935B-04BF7944E325}" type="sibTrans" cxnId="{4F539C75-1CE4-408E-A8B2-BE64713DB7D8}">
      <dgm:prSet/>
      <dgm:spPr/>
      <dgm:t>
        <a:bodyPr/>
        <a:lstStyle/>
        <a:p>
          <a:endParaRPr lang="en-GB"/>
        </a:p>
      </dgm:t>
    </dgm:pt>
    <dgm:pt modelId="{B43C1442-E34F-46A2-AF4E-3D018F3ACC88}" type="pres">
      <dgm:prSet presAssocID="{86E18769-27B5-45CB-B30E-F1FA8FFD5F59}" presName="Name0" presStyleCnt="0">
        <dgm:presLayoutVars>
          <dgm:dir/>
          <dgm:resizeHandles val="exact"/>
        </dgm:presLayoutVars>
      </dgm:prSet>
      <dgm:spPr/>
      <dgm:t>
        <a:bodyPr/>
        <a:lstStyle/>
        <a:p>
          <a:endParaRPr lang="en-GB"/>
        </a:p>
      </dgm:t>
    </dgm:pt>
    <dgm:pt modelId="{36DFB21A-561D-4E7B-9716-1D939E3AE488}" type="pres">
      <dgm:prSet presAssocID="{ECBB652C-0066-4BD1-BA3D-1C6F5B253FD4}" presName="node" presStyleLbl="node1" presStyleIdx="0" presStyleCnt="4" custLinFactNeighborX="-7469">
        <dgm:presLayoutVars>
          <dgm:bulletEnabled val="1"/>
        </dgm:presLayoutVars>
      </dgm:prSet>
      <dgm:spPr/>
      <dgm:t>
        <a:bodyPr/>
        <a:lstStyle/>
        <a:p>
          <a:endParaRPr lang="en-GB"/>
        </a:p>
      </dgm:t>
    </dgm:pt>
    <dgm:pt modelId="{EA5674C4-5AE6-4FC8-A378-536C4BD5F2EF}" type="pres">
      <dgm:prSet presAssocID="{0D2A8957-1E26-44D6-B2BA-C272EE99FBDF}" presName="sibTrans" presStyleCnt="0"/>
      <dgm:spPr/>
    </dgm:pt>
    <dgm:pt modelId="{CFC8FCFF-CFF2-4174-A587-A50D6EE827A5}" type="pres">
      <dgm:prSet presAssocID="{217E21FF-8AAE-4318-AD7B-E6DC30EF761B}" presName="node" presStyleLbl="node1" presStyleIdx="1" presStyleCnt="4" custLinFactNeighborX="-7573">
        <dgm:presLayoutVars>
          <dgm:bulletEnabled val="1"/>
        </dgm:presLayoutVars>
      </dgm:prSet>
      <dgm:spPr/>
      <dgm:t>
        <a:bodyPr/>
        <a:lstStyle/>
        <a:p>
          <a:endParaRPr lang="en-GB"/>
        </a:p>
      </dgm:t>
    </dgm:pt>
    <dgm:pt modelId="{E0EB8C18-7153-4721-BAF4-B092F08112BD}" type="pres">
      <dgm:prSet presAssocID="{ACF050F8-1846-4BE0-935B-04BF7944E325}" presName="sibTrans" presStyleCnt="0"/>
      <dgm:spPr/>
    </dgm:pt>
    <dgm:pt modelId="{8D65EABB-2DE0-4D90-A824-B3A6CBDF06EA}" type="pres">
      <dgm:prSet presAssocID="{B4D52E7C-5D42-4865-B79A-EB2E1462069B}" presName="node" presStyleLbl="node1" presStyleIdx="2" presStyleCnt="4" custLinFactNeighborX="-7573">
        <dgm:presLayoutVars>
          <dgm:bulletEnabled val="1"/>
        </dgm:presLayoutVars>
      </dgm:prSet>
      <dgm:spPr/>
      <dgm:t>
        <a:bodyPr/>
        <a:lstStyle/>
        <a:p>
          <a:endParaRPr lang="en-GB"/>
        </a:p>
      </dgm:t>
    </dgm:pt>
    <dgm:pt modelId="{6304FF31-92A4-4512-A32C-ECF9C9582988}" type="pres">
      <dgm:prSet presAssocID="{DC7E22AA-7044-4F96-9367-FCB449BE6EF9}" presName="sibTrans" presStyleCnt="0"/>
      <dgm:spPr/>
    </dgm:pt>
    <dgm:pt modelId="{1C84BD96-02AF-4976-87D1-B7EF4E22B20B}" type="pres">
      <dgm:prSet presAssocID="{DACBE6EF-40C0-4B62-A750-38130D0F73E9}" presName="node" presStyleLbl="node1" presStyleIdx="3" presStyleCnt="4">
        <dgm:presLayoutVars>
          <dgm:bulletEnabled val="1"/>
        </dgm:presLayoutVars>
      </dgm:prSet>
      <dgm:spPr/>
      <dgm:t>
        <a:bodyPr/>
        <a:lstStyle/>
        <a:p>
          <a:endParaRPr lang="en-GB"/>
        </a:p>
      </dgm:t>
    </dgm:pt>
  </dgm:ptLst>
  <dgm:cxnLst>
    <dgm:cxn modelId="{32046634-CFA7-4F2C-B3FC-35B8F77E4E65}" srcId="{B4D52E7C-5D42-4865-B79A-EB2E1462069B}" destId="{EE04B634-06DA-4776-A551-06ABE6FB6B71}" srcOrd="4" destOrd="0" parTransId="{1DAFFC27-BCB3-4480-8E34-465050D4E87C}" sibTransId="{A90BFCB3-840E-4382-9A56-DC0994523FC9}"/>
    <dgm:cxn modelId="{2703E6D3-E20D-2148-8FE6-77BC5EF4CCCF}" type="presOf" srcId="{76B764E4-5D14-4ED8-AF87-D959EA19E5FA}" destId="{8D65EABB-2DE0-4D90-A824-B3A6CBDF06EA}" srcOrd="0" destOrd="3" presId="urn:microsoft.com/office/officeart/2005/8/layout/hList6"/>
    <dgm:cxn modelId="{E087960F-9828-416F-A012-BEA09228E792}" srcId="{86E18769-27B5-45CB-B30E-F1FA8FFD5F59}" destId="{ECBB652C-0066-4BD1-BA3D-1C6F5B253FD4}" srcOrd="0" destOrd="0" parTransId="{564AF831-34CE-44C4-8C0C-D816A37A7BE0}" sibTransId="{0D2A8957-1E26-44D6-B2BA-C272EE99FBDF}"/>
    <dgm:cxn modelId="{C1D6C4A3-FC31-41BF-8734-E4B0A6DE264C}" srcId="{86E18769-27B5-45CB-B30E-F1FA8FFD5F59}" destId="{DACBE6EF-40C0-4B62-A750-38130D0F73E9}" srcOrd="3" destOrd="0" parTransId="{914D7967-21A0-4ED9-B970-E7F10644DAC4}" sibTransId="{6D568E54-8AD8-4340-9853-0E1C486CBABE}"/>
    <dgm:cxn modelId="{5BC98A70-EAD9-6D4B-929D-EAE9FC3618D8}" type="presOf" srcId="{B4D52E7C-5D42-4865-B79A-EB2E1462069B}" destId="{8D65EABB-2DE0-4D90-A824-B3A6CBDF06EA}" srcOrd="0" destOrd="0" presId="urn:microsoft.com/office/officeart/2005/8/layout/hList6"/>
    <dgm:cxn modelId="{252124FE-40AD-9C47-B7FC-2FA2B5696B28}" type="presOf" srcId="{86E18769-27B5-45CB-B30E-F1FA8FFD5F59}" destId="{B43C1442-E34F-46A2-AF4E-3D018F3ACC88}" srcOrd="0" destOrd="0" presId="urn:microsoft.com/office/officeart/2005/8/layout/hList6"/>
    <dgm:cxn modelId="{07371114-601E-9842-972F-F4FA51FDF211}" type="presOf" srcId="{ECBB652C-0066-4BD1-BA3D-1C6F5B253FD4}" destId="{36DFB21A-561D-4E7B-9716-1D939E3AE488}" srcOrd="0" destOrd="0" presId="urn:microsoft.com/office/officeart/2005/8/layout/hList6"/>
    <dgm:cxn modelId="{CB0A523D-6BD8-4BE9-B1BE-10D183CF1D91}" srcId="{B4D52E7C-5D42-4865-B79A-EB2E1462069B}" destId="{4A35912D-B676-4B37-8A2B-F50A12DF3292}" srcOrd="3" destOrd="0" parTransId="{9E8BF01F-C650-4E78-BB6C-12A67F294C98}" sibTransId="{8F220BAF-B1D4-4909-88B7-1B12568604AE}"/>
    <dgm:cxn modelId="{83E64E03-9F98-3E42-B1FC-D1E4C19D09B8}" type="presOf" srcId="{1B9CCD47-BE7F-4D11-ABFB-F6B4D5154099}" destId="{8D65EABB-2DE0-4D90-A824-B3A6CBDF06EA}" srcOrd="0" destOrd="2" presId="urn:microsoft.com/office/officeart/2005/8/layout/hList6"/>
    <dgm:cxn modelId="{CCD36A6C-8761-7D4B-A826-3E5E3F8AAF87}" type="presOf" srcId="{217E21FF-8AAE-4318-AD7B-E6DC30EF761B}" destId="{CFC8FCFF-CFF2-4174-A587-A50D6EE827A5}" srcOrd="0" destOrd="0" presId="urn:microsoft.com/office/officeart/2005/8/layout/hList6"/>
    <dgm:cxn modelId="{E64852A1-3371-8146-BBD6-D4C42B6C2AB1}" type="presOf" srcId="{EE04B634-06DA-4776-A551-06ABE6FB6B71}" destId="{8D65EABB-2DE0-4D90-A824-B3A6CBDF06EA}" srcOrd="0" destOrd="5" presId="urn:microsoft.com/office/officeart/2005/8/layout/hList6"/>
    <dgm:cxn modelId="{62AF1B27-66DE-3340-8657-D7F98542B4A1}" type="presOf" srcId="{4A35912D-B676-4B37-8A2B-F50A12DF3292}" destId="{8D65EABB-2DE0-4D90-A824-B3A6CBDF06EA}" srcOrd="0" destOrd="4" presId="urn:microsoft.com/office/officeart/2005/8/layout/hList6"/>
    <dgm:cxn modelId="{6C2CC1C3-3F8A-43C0-B4AD-FB4462D8E15F}" srcId="{B4D52E7C-5D42-4865-B79A-EB2E1462069B}" destId="{1B9CCD47-BE7F-4D11-ABFB-F6B4D5154099}" srcOrd="1" destOrd="0" parTransId="{A160DB9C-D88A-4CB4-AFC4-B16DB41A5D03}" sibTransId="{E1D85A7F-676D-4EE8-B193-D0DE926F9779}"/>
    <dgm:cxn modelId="{631D11D0-A850-F64E-95F6-0EB230E00F8A}" type="presOf" srcId="{DACBE6EF-40C0-4B62-A750-38130D0F73E9}" destId="{1C84BD96-02AF-4976-87D1-B7EF4E22B20B}" srcOrd="0" destOrd="0" presId="urn:microsoft.com/office/officeart/2005/8/layout/hList6"/>
    <dgm:cxn modelId="{35E122F2-627F-4EAA-A86F-458F3C527992}" srcId="{86E18769-27B5-45CB-B30E-F1FA8FFD5F59}" destId="{B4D52E7C-5D42-4865-B79A-EB2E1462069B}" srcOrd="2" destOrd="0" parTransId="{849D5CDF-3248-42F6-83FE-A2B411DDEE7F}" sibTransId="{DC7E22AA-7044-4F96-9367-FCB449BE6EF9}"/>
    <dgm:cxn modelId="{AAE815A1-D3CC-43C3-AEB5-62721AFC8B61}" srcId="{B4D52E7C-5D42-4865-B79A-EB2E1462069B}" destId="{76B764E4-5D14-4ED8-AF87-D959EA19E5FA}" srcOrd="2" destOrd="0" parTransId="{3A4A718D-375F-4FB6-A749-68432EB02BF4}" sibTransId="{0BD57FBE-9C18-46EC-9BCE-ADAF537E0F7C}"/>
    <dgm:cxn modelId="{AB529491-5D52-F946-AA2D-B52D6870590D}" type="presOf" srcId="{3E183303-5F78-457A-9996-138AC7B65958}" destId="{8D65EABB-2DE0-4D90-A824-B3A6CBDF06EA}" srcOrd="0" destOrd="1" presId="urn:microsoft.com/office/officeart/2005/8/layout/hList6"/>
    <dgm:cxn modelId="{9B80F563-EEF6-44DF-96EE-00647DA65BD6}" srcId="{B4D52E7C-5D42-4865-B79A-EB2E1462069B}" destId="{3E183303-5F78-457A-9996-138AC7B65958}" srcOrd="0" destOrd="0" parTransId="{E2B4AE4F-E483-4EA3-A2DF-940646EBFA5F}" sibTransId="{D2A64147-F26B-42BC-A0C2-2A69AD3F0DB6}"/>
    <dgm:cxn modelId="{4F539C75-1CE4-408E-A8B2-BE64713DB7D8}" srcId="{86E18769-27B5-45CB-B30E-F1FA8FFD5F59}" destId="{217E21FF-8AAE-4318-AD7B-E6DC30EF761B}" srcOrd="1" destOrd="0" parTransId="{5151C47A-7F42-4213-B5E6-0CDBC04E030D}" sibTransId="{ACF050F8-1846-4BE0-935B-04BF7944E325}"/>
    <dgm:cxn modelId="{6FB05A26-70BD-154C-BEC3-1FC6A0AA5E87}" type="presParOf" srcId="{B43C1442-E34F-46A2-AF4E-3D018F3ACC88}" destId="{36DFB21A-561D-4E7B-9716-1D939E3AE488}" srcOrd="0" destOrd="0" presId="urn:microsoft.com/office/officeart/2005/8/layout/hList6"/>
    <dgm:cxn modelId="{BCD2F647-8C33-E346-A021-FF781A70A976}" type="presParOf" srcId="{B43C1442-E34F-46A2-AF4E-3D018F3ACC88}" destId="{EA5674C4-5AE6-4FC8-A378-536C4BD5F2EF}" srcOrd="1" destOrd="0" presId="urn:microsoft.com/office/officeart/2005/8/layout/hList6"/>
    <dgm:cxn modelId="{CA7FFF3B-C0BA-E245-A26E-3918E9CE92D1}" type="presParOf" srcId="{B43C1442-E34F-46A2-AF4E-3D018F3ACC88}" destId="{CFC8FCFF-CFF2-4174-A587-A50D6EE827A5}" srcOrd="2" destOrd="0" presId="urn:microsoft.com/office/officeart/2005/8/layout/hList6"/>
    <dgm:cxn modelId="{494CD0AC-0FCF-DA4B-85B1-D6165C921367}" type="presParOf" srcId="{B43C1442-E34F-46A2-AF4E-3D018F3ACC88}" destId="{E0EB8C18-7153-4721-BAF4-B092F08112BD}" srcOrd="3" destOrd="0" presId="urn:microsoft.com/office/officeart/2005/8/layout/hList6"/>
    <dgm:cxn modelId="{9ECFC365-ADF4-714F-8A20-E48EF972C8BD}" type="presParOf" srcId="{B43C1442-E34F-46A2-AF4E-3D018F3ACC88}" destId="{8D65EABB-2DE0-4D90-A824-B3A6CBDF06EA}" srcOrd="4" destOrd="0" presId="urn:microsoft.com/office/officeart/2005/8/layout/hList6"/>
    <dgm:cxn modelId="{F1E00E33-D40C-6B4F-AC1A-AB268B293FCA}" type="presParOf" srcId="{B43C1442-E34F-46A2-AF4E-3D018F3ACC88}" destId="{6304FF31-92A4-4512-A32C-ECF9C9582988}" srcOrd="5" destOrd="0" presId="urn:microsoft.com/office/officeart/2005/8/layout/hList6"/>
    <dgm:cxn modelId="{149E1A5E-24FD-D249-AEB9-74090E9B9A28}" type="presParOf" srcId="{B43C1442-E34F-46A2-AF4E-3D018F3ACC88}" destId="{1C84BD96-02AF-4976-87D1-B7EF4E22B20B}"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E3547-3E06-4BD4-9AC5-31D47C58ED88}">
      <dsp:nvSpPr>
        <dsp:cNvPr id="0" name=""/>
        <dsp:cNvSpPr/>
      </dsp:nvSpPr>
      <dsp:spPr>
        <a:xfrm>
          <a:off x="2634550" y="0"/>
          <a:ext cx="1317275" cy="933617"/>
        </a:xfrm>
        <a:prstGeom prst="trapezoid">
          <a:avLst>
            <a:gd name="adj" fmla="val 70547"/>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t>Speech Sounds</a:t>
          </a:r>
          <a:endParaRPr lang="en-GB" sz="1800" kern="1200" dirty="0"/>
        </a:p>
      </dsp:txBody>
      <dsp:txXfrm>
        <a:off x="2634550" y="0"/>
        <a:ext cx="1317275" cy="933617"/>
      </dsp:txXfrm>
    </dsp:sp>
    <dsp:sp modelId="{E805E060-C4D9-47A0-BD65-064119C94302}">
      <dsp:nvSpPr>
        <dsp:cNvPr id="0" name=""/>
        <dsp:cNvSpPr/>
      </dsp:nvSpPr>
      <dsp:spPr>
        <a:xfrm>
          <a:off x="1975913" y="933618"/>
          <a:ext cx="2634550" cy="933617"/>
        </a:xfrm>
        <a:prstGeom prst="trapezoid">
          <a:avLst>
            <a:gd name="adj" fmla="val 70547"/>
          </a:avLst>
        </a:prstGeom>
        <a:solidFill>
          <a:schemeClr val="accent2">
            <a:hueOff val="-1835282"/>
            <a:satOff val="8098"/>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GB" sz="2800" kern="1200" dirty="0" smtClean="0">
              <a:latin typeface="Helvetica"/>
            </a:rPr>
            <a:t>Talking</a:t>
          </a:r>
          <a:endParaRPr lang="en-GB" sz="2800" kern="1200" dirty="0">
            <a:latin typeface="Helvetica"/>
          </a:endParaRPr>
        </a:p>
      </dsp:txBody>
      <dsp:txXfrm>
        <a:off x="2436959" y="933618"/>
        <a:ext cx="1712458" cy="933617"/>
      </dsp:txXfrm>
    </dsp:sp>
    <dsp:sp modelId="{57209A77-1CCA-4572-BFF8-70FA2A3D67C0}">
      <dsp:nvSpPr>
        <dsp:cNvPr id="0" name=""/>
        <dsp:cNvSpPr/>
      </dsp:nvSpPr>
      <dsp:spPr>
        <a:xfrm>
          <a:off x="1317275" y="1867236"/>
          <a:ext cx="3951826" cy="933617"/>
        </a:xfrm>
        <a:prstGeom prst="trapezoid">
          <a:avLst>
            <a:gd name="adj" fmla="val 70547"/>
          </a:avLst>
        </a:prstGeom>
        <a:solidFill>
          <a:schemeClr val="accent2">
            <a:hueOff val="-3670563"/>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GB" sz="3200" kern="1200" dirty="0" smtClean="0"/>
            <a:t>Understanding</a:t>
          </a:r>
          <a:endParaRPr lang="en-GB" sz="3200" kern="1200" dirty="0"/>
        </a:p>
      </dsp:txBody>
      <dsp:txXfrm>
        <a:off x="2008844" y="1867236"/>
        <a:ext cx="2568687" cy="933617"/>
      </dsp:txXfrm>
    </dsp:sp>
    <dsp:sp modelId="{F1B48A07-BAF8-4647-B4C8-C9D967654CA8}">
      <dsp:nvSpPr>
        <dsp:cNvPr id="0" name=""/>
        <dsp:cNvSpPr/>
      </dsp:nvSpPr>
      <dsp:spPr>
        <a:xfrm>
          <a:off x="658637" y="2800853"/>
          <a:ext cx="5269101" cy="933617"/>
        </a:xfrm>
        <a:prstGeom prst="trapezoid">
          <a:avLst>
            <a:gd name="adj" fmla="val 70547"/>
          </a:avLst>
        </a:prstGeom>
        <a:solidFill>
          <a:schemeClr val="accent2">
            <a:hueOff val="-5505845"/>
            <a:satOff val="24295"/>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GB" sz="2800" kern="1200" dirty="0" smtClean="0">
              <a:latin typeface="Helvetica"/>
            </a:rPr>
            <a:t>Interaction</a:t>
          </a:r>
          <a:endParaRPr lang="en-GB" sz="2800" kern="1200" dirty="0">
            <a:latin typeface="Helvetica"/>
          </a:endParaRPr>
        </a:p>
      </dsp:txBody>
      <dsp:txXfrm>
        <a:off x="1580730" y="2800853"/>
        <a:ext cx="3424916" cy="933617"/>
      </dsp:txXfrm>
    </dsp:sp>
    <dsp:sp modelId="{D1F7F060-2DA4-4950-AD25-8D2BC16A54B9}">
      <dsp:nvSpPr>
        <dsp:cNvPr id="0" name=""/>
        <dsp:cNvSpPr/>
      </dsp:nvSpPr>
      <dsp:spPr>
        <a:xfrm>
          <a:off x="0" y="3734472"/>
          <a:ext cx="6586377" cy="933617"/>
        </a:xfrm>
        <a:prstGeom prst="trapezoid">
          <a:avLst>
            <a:gd name="adj" fmla="val 70547"/>
          </a:avLst>
        </a:prstGeom>
        <a:solidFill>
          <a:schemeClr val="accent6">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GB" sz="3200" kern="1200" dirty="0" smtClean="0"/>
            <a:t>Attention &amp; Listening</a:t>
          </a:r>
          <a:endParaRPr lang="en-GB" sz="3200" kern="1200" dirty="0"/>
        </a:p>
      </dsp:txBody>
      <dsp:txXfrm>
        <a:off x="1152615" y="3734472"/>
        <a:ext cx="4281145" cy="9336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52D62-A73B-4E1B-9221-57D73E920547}">
      <dsp:nvSpPr>
        <dsp:cNvPr id="0" name=""/>
        <dsp:cNvSpPr/>
      </dsp:nvSpPr>
      <dsp:spPr>
        <a:xfrm>
          <a:off x="2372908" y="0"/>
          <a:ext cx="2607222" cy="1010972"/>
        </a:xfrm>
        <a:prstGeom prst="trapezoid">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100000"/>
            </a:lnSpc>
            <a:spcBef>
              <a:spcPct val="0"/>
            </a:spcBef>
            <a:spcAft>
              <a:spcPts val="0"/>
            </a:spcAft>
          </a:pPr>
          <a:r>
            <a:rPr lang="en-GB" sz="1800" b="1" i="0" kern="1200" baseline="0" dirty="0" smtClean="0">
              <a:solidFill>
                <a:srgbClr val="293974"/>
              </a:solidFill>
              <a:effectLst/>
              <a:latin typeface="Helvetica Neue"/>
              <a:cs typeface="Helvetica Neue"/>
            </a:rPr>
            <a:t>Children with </a:t>
          </a:r>
          <a:br>
            <a:rPr lang="en-GB" sz="1800" b="1" i="0" kern="1200" baseline="0" dirty="0" smtClean="0">
              <a:solidFill>
                <a:srgbClr val="293974"/>
              </a:solidFill>
              <a:effectLst/>
              <a:latin typeface="Helvetica Neue"/>
              <a:cs typeface="Helvetica Neue"/>
            </a:rPr>
          </a:br>
          <a:r>
            <a:rPr lang="en-GB" sz="1800" b="1" i="0" kern="1200" baseline="0" dirty="0" smtClean="0">
              <a:solidFill>
                <a:srgbClr val="293974"/>
              </a:solidFill>
              <a:effectLst/>
              <a:latin typeface="Helvetica Neue"/>
              <a:cs typeface="Helvetica Neue"/>
            </a:rPr>
            <a:t>specific SLCN: </a:t>
          </a:r>
        </a:p>
        <a:p>
          <a:pPr lvl="0" algn="ctr" defTabSz="800100">
            <a:lnSpc>
              <a:spcPct val="100000"/>
            </a:lnSpc>
            <a:spcBef>
              <a:spcPct val="0"/>
            </a:spcBef>
            <a:spcAft>
              <a:spcPts val="0"/>
            </a:spcAft>
          </a:pPr>
          <a:r>
            <a:rPr lang="en-GB" sz="1800" b="1" i="0" kern="1200" baseline="0" dirty="0" smtClean="0">
              <a:solidFill>
                <a:srgbClr val="293974"/>
              </a:solidFill>
              <a:effectLst/>
              <a:latin typeface="Helvetica Neue"/>
              <a:cs typeface="Helvetica Neue"/>
            </a:rPr>
            <a:t>5–7%</a:t>
          </a:r>
          <a:endParaRPr lang="en-GB" sz="1800" b="1" i="0" kern="1200" baseline="0" dirty="0">
            <a:solidFill>
              <a:srgbClr val="293974"/>
            </a:solidFill>
            <a:effectLst/>
            <a:latin typeface="Helvetica Neue"/>
            <a:cs typeface="Helvetica Neue"/>
          </a:endParaRPr>
        </a:p>
      </dsp:txBody>
      <dsp:txXfrm>
        <a:off x="2372908" y="0"/>
        <a:ext cx="2607222" cy="1010972"/>
      </dsp:txXfrm>
    </dsp:sp>
    <dsp:sp modelId="{0A96F236-FB26-4FD9-A398-89418715AB48}">
      <dsp:nvSpPr>
        <dsp:cNvPr id="0" name=""/>
        <dsp:cNvSpPr/>
      </dsp:nvSpPr>
      <dsp:spPr>
        <a:xfrm>
          <a:off x="2118906" y="1010971"/>
          <a:ext cx="3115225" cy="1010972"/>
        </a:xfrm>
        <a:prstGeom prst="trapezoid">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i="0" kern="1200" dirty="0" smtClean="0">
              <a:solidFill>
                <a:srgbClr val="293974"/>
              </a:solidFill>
              <a:latin typeface="Helvetica Neue"/>
              <a:cs typeface="Helvetica Neue"/>
            </a:rPr>
            <a:t>Children with </a:t>
          </a:r>
          <a:br>
            <a:rPr lang="en-GB" sz="1800" b="1" i="0" kern="1200" dirty="0" smtClean="0">
              <a:solidFill>
                <a:srgbClr val="293974"/>
              </a:solidFill>
              <a:latin typeface="Helvetica Neue"/>
              <a:cs typeface="Helvetica Neue"/>
            </a:rPr>
          </a:br>
          <a:r>
            <a:rPr lang="en-GB" sz="1800" b="1" i="0" kern="1200" dirty="0" smtClean="0">
              <a:solidFill>
                <a:srgbClr val="293974"/>
              </a:solidFill>
              <a:latin typeface="Helvetica Neue"/>
              <a:cs typeface="Helvetica Neue"/>
            </a:rPr>
            <a:t>SLCN: </a:t>
          </a:r>
          <a:br>
            <a:rPr lang="en-GB" sz="1800" b="1" i="0" kern="1200" dirty="0" smtClean="0">
              <a:solidFill>
                <a:srgbClr val="293974"/>
              </a:solidFill>
              <a:latin typeface="Helvetica Neue"/>
              <a:cs typeface="Helvetica Neue"/>
            </a:rPr>
          </a:br>
          <a:r>
            <a:rPr lang="en-GB" sz="1800" b="1" i="0" kern="1200" dirty="0" smtClean="0">
              <a:solidFill>
                <a:srgbClr val="293974"/>
              </a:solidFill>
              <a:latin typeface="Helvetica Neue"/>
              <a:cs typeface="Helvetica Neue"/>
            </a:rPr>
            <a:t>10% (persistent)</a:t>
          </a:r>
          <a:endParaRPr lang="en-GB" sz="1800" b="1" i="0" kern="1200" dirty="0">
            <a:solidFill>
              <a:srgbClr val="293974"/>
            </a:solidFill>
            <a:latin typeface="Helvetica Neue"/>
            <a:cs typeface="Helvetica Neue"/>
          </a:endParaRPr>
        </a:p>
      </dsp:txBody>
      <dsp:txXfrm>
        <a:off x="2664071" y="1010971"/>
        <a:ext cx="2024896" cy="1010972"/>
      </dsp:txXfrm>
    </dsp:sp>
    <dsp:sp modelId="{D7E583A9-C4F8-457F-A6CA-1633B0DD62C4}">
      <dsp:nvSpPr>
        <dsp:cNvPr id="0" name=""/>
        <dsp:cNvSpPr/>
      </dsp:nvSpPr>
      <dsp:spPr>
        <a:xfrm>
          <a:off x="1868636" y="2021943"/>
          <a:ext cx="3615765" cy="1010972"/>
        </a:xfrm>
        <a:prstGeom prst="trapezoid">
          <a:avLst/>
        </a:prstGeom>
        <a:gradFill flip="none" rotWithShape="1">
          <a:gsLst>
            <a:gs pos="0">
              <a:srgbClr val="B1ED47"/>
            </a:gs>
            <a:gs pos="100000">
              <a:srgbClr val="FFFFFF"/>
            </a:gs>
          </a:gsLst>
          <a:lin ang="16200000" scaled="0"/>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ts val="0"/>
            </a:spcAft>
          </a:pPr>
          <a:r>
            <a:rPr lang="en-GB" sz="1800" b="1" i="0" kern="1200" dirty="0" smtClean="0">
              <a:solidFill>
                <a:srgbClr val="293974"/>
              </a:solidFill>
              <a:latin typeface="Helvetica Neue"/>
              <a:cs typeface="Helvetica Neue"/>
            </a:rPr>
            <a:t>Children with </a:t>
          </a:r>
          <a:br>
            <a:rPr lang="en-GB" sz="1800" b="1" i="0" kern="1200" dirty="0" smtClean="0">
              <a:solidFill>
                <a:srgbClr val="293974"/>
              </a:solidFill>
              <a:latin typeface="Helvetica Neue"/>
              <a:cs typeface="Helvetica Neue"/>
            </a:rPr>
          </a:br>
          <a:r>
            <a:rPr lang="en-GB" sz="1800" b="1" i="0" kern="1200" dirty="0" smtClean="0">
              <a:solidFill>
                <a:srgbClr val="293974"/>
              </a:solidFill>
              <a:latin typeface="Helvetica Neue"/>
              <a:cs typeface="Helvetica Neue"/>
            </a:rPr>
            <a:t>delayed language: </a:t>
          </a:r>
          <a:br>
            <a:rPr lang="en-GB" sz="1800" b="1" i="0" kern="1200" dirty="0" smtClean="0">
              <a:solidFill>
                <a:srgbClr val="293974"/>
              </a:solidFill>
              <a:latin typeface="Helvetica Neue"/>
              <a:cs typeface="Helvetica Neue"/>
            </a:rPr>
          </a:br>
          <a:r>
            <a:rPr lang="en-GB" sz="1800" b="1" i="0" kern="1200" dirty="0" smtClean="0">
              <a:solidFill>
                <a:srgbClr val="293974"/>
              </a:solidFill>
              <a:latin typeface="Helvetica Neue"/>
              <a:cs typeface="Helvetica Neue"/>
            </a:rPr>
            <a:t>up to 80% in </a:t>
          </a:r>
          <a:br>
            <a:rPr lang="en-GB" sz="1800" b="1" i="0" kern="1200" dirty="0" smtClean="0">
              <a:solidFill>
                <a:srgbClr val="293974"/>
              </a:solidFill>
              <a:latin typeface="Helvetica Neue"/>
              <a:cs typeface="Helvetica Neue"/>
            </a:rPr>
          </a:br>
          <a:r>
            <a:rPr lang="en-GB" sz="1800" b="1" i="0" kern="1200" dirty="0" smtClean="0">
              <a:solidFill>
                <a:srgbClr val="293974"/>
              </a:solidFill>
              <a:latin typeface="Helvetica Neue"/>
              <a:cs typeface="Helvetica Neue"/>
            </a:rPr>
            <a:t>some areas</a:t>
          </a:r>
          <a:endParaRPr lang="en-GB" sz="1800" b="1" i="0" kern="1200" dirty="0">
            <a:solidFill>
              <a:srgbClr val="293974"/>
            </a:solidFill>
            <a:latin typeface="Helvetica Neue"/>
            <a:cs typeface="Helvetica Neue"/>
          </a:endParaRPr>
        </a:p>
      </dsp:txBody>
      <dsp:txXfrm>
        <a:off x="2501395" y="2021943"/>
        <a:ext cx="2350247" cy="1010972"/>
      </dsp:txXfrm>
    </dsp:sp>
    <dsp:sp modelId="{42FBD23D-6E33-4357-9332-1610FF403AEE}">
      <dsp:nvSpPr>
        <dsp:cNvPr id="0" name=""/>
        <dsp:cNvSpPr/>
      </dsp:nvSpPr>
      <dsp:spPr>
        <a:xfrm>
          <a:off x="1617264" y="3032915"/>
          <a:ext cx="4118510" cy="1010972"/>
        </a:xfrm>
        <a:prstGeom prst="trapezoid">
          <a:avLst/>
        </a:prstGeom>
        <a:solidFill>
          <a:schemeClr val="accen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i="0" kern="1200" dirty="0" smtClean="0">
              <a:solidFill>
                <a:srgbClr val="293974"/>
              </a:solidFill>
              <a:latin typeface="Helvetica Neue"/>
              <a:cs typeface="Helvetica Neue"/>
            </a:rPr>
            <a:t>Children with typical language levels </a:t>
          </a:r>
          <a:endParaRPr lang="en-GB" sz="1800" b="1" i="0" kern="1200" dirty="0">
            <a:solidFill>
              <a:srgbClr val="293974"/>
            </a:solidFill>
            <a:latin typeface="Helvetica Neue"/>
            <a:cs typeface="Helvetica Neue"/>
          </a:endParaRPr>
        </a:p>
      </dsp:txBody>
      <dsp:txXfrm>
        <a:off x="2338003" y="3032915"/>
        <a:ext cx="2677031" cy="10109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8C48E-93F4-4448-8D5D-6E0C41BA74E6}">
      <dsp:nvSpPr>
        <dsp:cNvPr id="0" name=""/>
        <dsp:cNvSpPr/>
      </dsp:nvSpPr>
      <dsp:spPr>
        <a:xfrm>
          <a:off x="1940495" y="0"/>
          <a:ext cx="3546220" cy="2678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800100">
            <a:lnSpc>
              <a:spcPct val="100000"/>
            </a:lnSpc>
            <a:spcBef>
              <a:spcPct val="0"/>
            </a:spcBef>
            <a:spcAft>
              <a:spcPct val="35000"/>
            </a:spcAft>
          </a:pPr>
          <a:endParaRPr lang="en-GB" sz="1800" kern="1200" dirty="0">
            <a:solidFill>
              <a:schemeClr val="bg1"/>
            </a:solidFill>
          </a:endParaRPr>
        </a:p>
      </dsp:txBody>
      <dsp:txXfrm>
        <a:off x="2413325" y="468772"/>
        <a:ext cx="2600561" cy="1205413"/>
      </dsp:txXfrm>
    </dsp:sp>
    <dsp:sp modelId="{2876C0DD-493F-4786-8001-1F681B7EF9FD}">
      <dsp:nvSpPr>
        <dsp:cNvPr id="0" name=""/>
        <dsp:cNvSpPr/>
      </dsp:nvSpPr>
      <dsp:spPr>
        <a:xfrm>
          <a:off x="3490024" y="1639854"/>
          <a:ext cx="3594062" cy="2678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800100">
            <a:lnSpc>
              <a:spcPct val="100000"/>
            </a:lnSpc>
            <a:spcBef>
              <a:spcPct val="0"/>
            </a:spcBef>
            <a:spcAft>
              <a:spcPct val="35000"/>
            </a:spcAft>
          </a:pPr>
          <a:endParaRPr lang="en-GB" sz="1800" kern="1200" dirty="0"/>
        </a:p>
      </dsp:txBody>
      <dsp:txXfrm>
        <a:off x="4589208" y="2331850"/>
        <a:ext cx="2156437" cy="1473283"/>
      </dsp:txXfrm>
    </dsp:sp>
    <dsp:sp modelId="{99D140E8-5C9C-4CBA-BADD-81C1FEE2875B}">
      <dsp:nvSpPr>
        <dsp:cNvPr id="0" name=""/>
        <dsp:cNvSpPr/>
      </dsp:nvSpPr>
      <dsp:spPr>
        <a:xfrm>
          <a:off x="355032" y="1628764"/>
          <a:ext cx="3602553" cy="267869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algn="l" defTabSz="800100">
            <a:lnSpc>
              <a:spcPct val="100000"/>
            </a:lnSpc>
            <a:spcBef>
              <a:spcPct val="0"/>
            </a:spcBef>
            <a:spcAft>
              <a:spcPts val="600"/>
            </a:spcAft>
          </a:pPr>
          <a:endParaRPr lang="en-GB" sz="1800" kern="1200" dirty="0"/>
        </a:p>
      </dsp:txBody>
      <dsp:txXfrm>
        <a:off x="694273" y="2320761"/>
        <a:ext cx="2161532" cy="14732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65B8F5-6C27-4B1F-AAC6-7D6DDF1CB056}">
      <dsp:nvSpPr>
        <dsp:cNvPr id="0" name=""/>
        <dsp:cNvSpPr/>
      </dsp:nvSpPr>
      <dsp:spPr>
        <a:xfrm>
          <a:off x="12" y="0"/>
          <a:ext cx="2728051" cy="1139101"/>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kern="1200" dirty="0">
              <a:latin typeface="Helvetica Neue"/>
              <a:cs typeface="Helvetica Neue"/>
            </a:rPr>
            <a:t>Speech</a:t>
          </a:r>
        </a:p>
      </dsp:txBody>
      <dsp:txXfrm>
        <a:off x="33375" y="33363"/>
        <a:ext cx="2661325" cy="1072375"/>
      </dsp:txXfrm>
    </dsp:sp>
    <dsp:sp modelId="{93DCEE72-716E-4655-BBB7-EFA939D34C10}">
      <dsp:nvSpPr>
        <dsp:cNvPr id="0" name=""/>
        <dsp:cNvSpPr/>
      </dsp:nvSpPr>
      <dsp:spPr>
        <a:xfrm>
          <a:off x="0" y="1289137"/>
          <a:ext cx="1309045" cy="1139101"/>
        </a:xfrm>
        <a:prstGeom prst="roundRect">
          <a:avLst>
            <a:gd name="adj" fmla="val 10000"/>
          </a:avLst>
        </a:prstGeom>
        <a:solidFill>
          <a:schemeClr val="accent1">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dirty="0">
              <a:latin typeface="Helvetica Neue"/>
              <a:cs typeface="Helvetica Neue"/>
            </a:rPr>
            <a:t>Speech </a:t>
          </a:r>
          <a:r>
            <a:rPr lang="en-GB" sz="1200" b="1" i="0" kern="1200" dirty="0" smtClean="0">
              <a:latin typeface="Helvetica Neue"/>
              <a:cs typeface="Helvetica Neue"/>
            </a:rPr>
            <a:t/>
          </a:r>
          <a:br>
            <a:rPr lang="en-GB" sz="1200" b="1" i="0" kern="1200" dirty="0" smtClean="0">
              <a:latin typeface="Helvetica Neue"/>
              <a:cs typeface="Helvetica Neue"/>
            </a:rPr>
          </a:br>
          <a:r>
            <a:rPr lang="en-GB" sz="1200" b="1" i="0" kern="1200" dirty="0" smtClean="0">
              <a:latin typeface="Helvetica Neue"/>
              <a:cs typeface="Helvetica Neue"/>
            </a:rPr>
            <a:t>sounds</a:t>
          </a:r>
          <a:endParaRPr lang="en-GB" sz="1200" b="1" i="0" kern="1200" dirty="0">
            <a:latin typeface="Helvetica Neue"/>
            <a:cs typeface="Helvetica Neue"/>
          </a:endParaRPr>
        </a:p>
      </dsp:txBody>
      <dsp:txXfrm>
        <a:off x="33363" y="1322500"/>
        <a:ext cx="1242319" cy="1072375"/>
      </dsp:txXfrm>
    </dsp:sp>
    <dsp:sp modelId="{44E9DE10-4AF7-4895-B86F-9599596A892B}">
      <dsp:nvSpPr>
        <dsp:cNvPr id="0" name=""/>
        <dsp:cNvSpPr/>
      </dsp:nvSpPr>
      <dsp:spPr>
        <a:xfrm>
          <a:off x="5113" y="2575204"/>
          <a:ext cx="1309045" cy="1139101"/>
        </a:xfrm>
        <a:prstGeom prst="roundRect">
          <a:avLst>
            <a:gd name="adj" fmla="val 10000"/>
          </a:avLst>
        </a:prstGeom>
        <a:solidFill>
          <a:schemeClr val="accent1">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i="0" kern="1200" dirty="0">
              <a:latin typeface="Helvetica Neue"/>
              <a:cs typeface="Helvetica Neue"/>
            </a:rPr>
            <a:t>Fluency</a:t>
          </a:r>
        </a:p>
      </dsp:txBody>
      <dsp:txXfrm>
        <a:off x="38476" y="2608567"/>
        <a:ext cx="1242319" cy="1072375"/>
      </dsp:txXfrm>
    </dsp:sp>
    <dsp:sp modelId="{B482E435-1561-44DD-B282-53D2F9F90FE3}">
      <dsp:nvSpPr>
        <dsp:cNvPr id="0" name=""/>
        <dsp:cNvSpPr/>
      </dsp:nvSpPr>
      <dsp:spPr>
        <a:xfrm>
          <a:off x="1419001" y="1289137"/>
          <a:ext cx="1309045" cy="1139101"/>
        </a:xfrm>
        <a:prstGeom prst="roundRect">
          <a:avLst>
            <a:gd name="adj" fmla="val 10000"/>
          </a:avLst>
        </a:prstGeom>
        <a:solidFill>
          <a:schemeClr val="accent1">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i="0" kern="1200" dirty="0">
              <a:latin typeface="Helvetica Neue"/>
              <a:cs typeface="Helvetica Neue"/>
            </a:rPr>
            <a:t>Tone of voice</a:t>
          </a:r>
        </a:p>
      </dsp:txBody>
      <dsp:txXfrm>
        <a:off x="1452364" y="1322500"/>
        <a:ext cx="1242319" cy="1072375"/>
      </dsp:txXfrm>
    </dsp:sp>
    <dsp:sp modelId="{A0428E48-DC1F-4BD4-BBBF-4007A5C56534}">
      <dsp:nvSpPr>
        <dsp:cNvPr id="0" name=""/>
        <dsp:cNvSpPr/>
      </dsp:nvSpPr>
      <dsp:spPr>
        <a:xfrm>
          <a:off x="1405387" y="2575674"/>
          <a:ext cx="1309045" cy="1139101"/>
        </a:xfrm>
        <a:prstGeom prst="roundRect">
          <a:avLst>
            <a:gd name="adj" fmla="val 10000"/>
          </a:avLst>
        </a:prstGeom>
        <a:solidFill>
          <a:schemeClr val="accent1">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i="0" kern="1200" dirty="0">
              <a:latin typeface="Helvetica Neue"/>
              <a:cs typeface="Helvetica Neue"/>
            </a:rPr>
            <a:t>Intonation</a:t>
          </a:r>
        </a:p>
      </dsp:txBody>
      <dsp:txXfrm>
        <a:off x="1438750" y="2609037"/>
        <a:ext cx="1242319" cy="1072375"/>
      </dsp:txXfrm>
    </dsp:sp>
    <dsp:sp modelId="{FE68974A-C8F7-4D3B-AFEA-165458264566}">
      <dsp:nvSpPr>
        <dsp:cNvPr id="0" name=""/>
        <dsp:cNvSpPr/>
      </dsp:nvSpPr>
      <dsp:spPr>
        <a:xfrm>
          <a:off x="2953084" y="470"/>
          <a:ext cx="2728051" cy="1139101"/>
        </a:xfrm>
        <a:prstGeom prst="roundRect">
          <a:avLst>
            <a:gd name="adj" fmla="val 10000"/>
          </a:avLst>
        </a:prstGeom>
        <a:solidFill>
          <a:srgbClr val="7BA53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kern="1200" dirty="0">
              <a:latin typeface="Helvetica Neue"/>
              <a:cs typeface="Helvetica Neue"/>
            </a:rPr>
            <a:t>Language</a:t>
          </a:r>
        </a:p>
      </dsp:txBody>
      <dsp:txXfrm>
        <a:off x="2986447" y="33833"/>
        <a:ext cx="2661325" cy="1072375"/>
      </dsp:txXfrm>
    </dsp:sp>
    <dsp:sp modelId="{11D7438F-464E-47E5-AEEF-2FD327B570A9}">
      <dsp:nvSpPr>
        <dsp:cNvPr id="0" name=""/>
        <dsp:cNvSpPr/>
      </dsp:nvSpPr>
      <dsp:spPr>
        <a:xfrm>
          <a:off x="2947966" y="1289137"/>
          <a:ext cx="1309045" cy="1139101"/>
        </a:xfrm>
        <a:prstGeom prst="roundRect">
          <a:avLst>
            <a:gd name="adj" fmla="val 10000"/>
          </a:avLst>
        </a:prstGeom>
        <a:solidFill>
          <a:srgbClr val="7BA530">
            <a:alpha val="70000"/>
          </a:srgb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i="0" kern="1200" dirty="0">
              <a:latin typeface="Helvetica Neue"/>
              <a:cs typeface="Helvetica Neue"/>
            </a:rPr>
            <a:t>Vocabulary</a:t>
          </a:r>
        </a:p>
      </dsp:txBody>
      <dsp:txXfrm>
        <a:off x="2981329" y="1322500"/>
        <a:ext cx="1242319" cy="1072375"/>
      </dsp:txXfrm>
    </dsp:sp>
    <dsp:sp modelId="{6B65FD3F-AA52-470D-AB8D-E680B0F74848}">
      <dsp:nvSpPr>
        <dsp:cNvPr id="0" name=""/>
        <dsp:cNvSpPr/>
      </dsp:nvSpPr>
      <dsp:spPr>
        <a:xfrm>
          <a:off x="2953084" y="2575204"/>
          <a:ext cx="1309045" cy="1139101"/>
        </a:xfrm>
        <a:prstGeom prst="roundRect">
          <a:avLst>
            <a:gd name="adj" fmla="val 10000"/>
          </a:avLst>
        </a:prstGeom>
        <a:solidFill>
          <a:srgbClr val="7BA530">
            <a:alpha val="70000"/>
          </a:srgb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dirty="0">
              <a:latin typeface="Helvetica Neue"/>
              <a:cs typeface="Helvetica Neue"/>
            </a:rPr>
            <a:t>Narrative </a:t>
          </a:r>
          <a:r>
            <a:rPr lang="en-GB" sz="1200" b="1" i="0" kern="1200" dirty="0" smtClean="0">
              <a:latin typeface="Helvetica Neue"/>
              <a:cs typeface="Helvetica Neue"/>
            </a:rPr>
            <a:t>structure</a:t>
          </a:r>
          <a:endParaRPr lang="en-GB" sz="1200" b="1" i="0" kern="1200" dirty="0">
            <a:latin typeface="Helvetica Neue"/>
            <a:cs typeface="Helvetica Neue"/>
          </a:endParaRPr>
        </a:p>
      </dsp:txBody>
      <dsp:txXfrm>
        <a:off x="2986447" y="2608567"/>
        <a:ext cx="1242319" cy="1072375"/>
      </dsp:txXfrm>
    </dsp:sp>
    <dsp:sp modelId="{2838069C-714A-4296-BC62-C47940478D70}">
      <dsp:nvSpPr>
        <dsp:cNvPr id="0" name=""/>
        <dsp:cNvSpPr/>
      </dsp:nvSpPr>
      <dsp:spPr>
        <a:xfrm>
          <a:off x="4366972" y="1289137"/>
          <a:ext cx="1309045" cy="1139101"/>
        </a:xfrm>
        <a:prstGeom prst="roundRect">
          <a:avLst>
            <a:gd name="adj" fmla="val 10000"/>
          </a:avLst>
        </a:prstGeom>
        <a:solidFill>
          <a:srgbClr val="7BA530">
            <a:alpha val="70000"/>
          </a:srgb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dirty="0" smtClean="0">
              <a:latin typeface="Helvetica Neue"/>
              <a:cs typeface="Helvetica Neue"/>
            </a:rPr>
            <a:t>Inference</a:t>
          </a:r>
          <a:endParaRPr lang="en-GB" sz="1200" b="1" i="0" kern="1200" dirty="0">
            <a:latin typeface="Helvetica Neue"/>
            <a:cs typeface="Helvetica Neue"/>
          </a:endParaRPr>
        </a:p>
      </dsp:txBody>
      <dsp:txXfrm>
        <a:off x="4400335" y="1322500"/>
        <a:ext cx="1242319" cy="1072375"/>
      </dsp:txXfrm>
    </dsp:sp>
    <dsp:sp modelId="{B68B20D1-F2DD-4D57-B375-E61A62347B2A}">
      <dsp:nvSpPr>
        <dsp:cNvPr id="0" name=""/>
        <dsp:cNvSpPr/>
      </dsp:nvSpPr>
      <dsp:spPr>
        <a:xfrm>
          <a:off x="4366972" y="2575674"/>
          <a:ext cx="1309045" cy="1139101"/>
        </a:xfrm>
        <a:prstGeom prst="roundRect">
          <a:avLst>
            <a:gd name="adj" fmla="val 10000"/>
          </a:avLst>
        </a:prstGeom>
        <a:solidFill>
          <a:srgbClr val="7BA530">
            <a:alpha val="70000"/>
          </a:srgb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i="0" kern="1200" dirty="0">
              <a:latin typeface="Helvetica Neue"/>
              <a:cs typeface="Helvetica Neue"/>
            </a:rPr>
            <a:t>Grammar</a:t>
          </a:r>
        </a:p>
      </dsp:txBody>
      <dsp:txXfrm>
        <a:off x="4400335" y="2609037"/>
        <a:ext cx="1242319" cy="1072375"/>
      </dsp:txXfrm>
    </dsp:sp>
    <dsp:sp modelId="{19B5FE15-AC8D-498B-B4A0-580316464EEB}">
      <dsp:nvSpPr>
        <dsp:cNvPr id="0" name=""/>
        <dsp:cNvSpPr/>
      </dsp:nvSpPr>
      <dsp:spPr>
        <a:xfrm>
          <a:off x="5901055" y="470"/>
          <a:ext cx="2728051" cy="1139101"/>
        </a:xfrm>
        <a:prstGeom prst="roundRect">
          <a:avLst>
            <a:gd name="adj" fmla="val 10000"/>
          </a:avLst>
        </a:prstGeom>
        <a:solidFill>
          <a:schemeClr val="accent4"/>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kern="1200" dirty="0">
              <a:latin typeface="Helvetica Neue"/>
              <a:cs typeface="Helvetica Neue"/>
            </a:rPr>
            <a:t>Communication</a:t>
          </a:r>
        </a:p>
      </dsp:txBody>
      <dsp:txXfrm>
        <a:off x="5934418" y="33833"/>
        <a:ext cx="2661325" cy="1072375"/>
      </dsp:txXfrm>
    </dsp:sp>
    <dsp:sp modelId="{CEA27262-DBE3-4793-AA6F-8D24DCA1A0E4}">
      <dsp:nvSpPr>
        <dsp:cNvPr id="0" name=""/>
        <dsp:cNvSpPr/>
      </dsp:nvSpPr>
      <dsp:spPr>
        <a:xfrm>
          <a:off x="5911580" y="1289140"/>
          <a:ext cx="1309045" cy="1139101"/>
        </a:xfrm>
        <a:prstGeom prst="roundRect">
          <a:avLst>
            <a:gd name="adj" fmla="val 10000"/>
          </a:avLst>
        </a:prstGeom>
        <a:solidFill>
          <a:schemeClr val="accent4">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ts val="600"/>
            </a:spcAft>
          </a:pPr>
          <a:r>
            <a:rPr lang="en-GB" sz="1200" b="1" i="0" kern="1200" dirty="0" smtClean="0">
              <a:latin typeface="Helvetica Neue"/>
              <a:cs typeface="Helvetica Neue"/>
            </a:rPr>
            <a:t>Conversational </a:t>
          </a:r>
          <a:r>
            <a:rPr lang="en-GB" sz="1200" b="1" i="0" kern="1200" dirty="0">
              <a:latin typeface="Helvetica Neue"/>
              <a:cs typeface="Helvetica Neue"/>
            </a:rPr>
            <a:t>‘rules’</a:t>
          </a:r>
        </a:p>
      </dsp:txBody>
      <dsp:txXfrm>
        <a:off x="5944943" y="1322503"/>
        <a:ext cx="1242319" cy="1072375"/>
      </dsp:txXfrm>
    </dsp:sp>
    <dsp:sp modelId="{91E24E53-6B36-40C2-8D73-113F6D64E768}">
      <dsp:nvSpPr>
        <dsp:cNvPr id="0" name=""/>
        <dsp:cNvSpPr/>
      </dsp:nvSpPr>
      <dsp:spPr>
        <a:xfrm>
          <a:off x="5895937" y="2575674"/>
          <a:ext cx="1309045" cy="1139101"/>
        </a:xfrm>
        <a:prstGeom prst="roundRect">
          <a:avLst>
            <a:gd name="adj" fmla="val 10000"/>
          </a:avLst>
        </a:prstGeom>
        <a:solidFill>
          <a:schemeClr val="accent4">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dirty="0">
              <a:latin typeface="Helvetica Neue"/>
              <a:cs typeface="Helvetica Neue"/>
            </a:rPr>
            <a:t>Appropriate </a:t>
          </a:r>
          <a:r>
            <a:rPr lang="en-GB" sz="1200" b="1" i="0" kern="1200" dirty="0" smtClean="0">
              <a:latin typeface="Helvetica Neue"/>
              <a:cs typeface="Helvetica Neue"/>
            </a:rPr>
            <a:t>style</a:t>
          </a:r>
          <a:endParaRPr lang="en-GB" sz="1200" b="1" i="0" kern="1200" dirty="0">
            <a:latin typeface="Helvetica Neue"/>
            <a:cs typeface="Helvetica Neue"/>
          </a:endParaRPr>
        </a:p>
      </dsp:txBody>
      <dsp:txXfrm>
        <a:off x="5929300" y="2609037"/>
        <a:ext cx="1242319" cy="1072375"/>
      </dsp:txXfrm>
    </dsp:sp>
    <dsp:sp modelId="{BAC1D6F7-3FAF-498A-9898-5B11369121B7}">
      <dsp:nvSpPr>
        <dsp:cNvPr id="0" name=""/>
        <dsp:cNvSpPr/>
      </dsp:nvSpPr>
      <dsp:spPr>
        <a:xfrm>
          <a:off x="7325175" y="1289140"/>
          <a:ext cx="1309045" cy="1139101"/>
        </a:xfrm>
        <a:prstGeom prst="roundRect">
          <a:avLst>
            <a:gd name="adj" fmla="val 10000"/>
          </a:avLst>
        </a:prstGeom>
        <a:solidFill>
          <a:schemeClr val="accent4">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spc="-40" dirty="0" smtClean="0">
              <a:latin typeface="Helvetica Neue"/>
              <a:cs typeface="Helvetica Neue"/>
            </a:rPr>
            <a:t>Communicating</a:t>
          </a:r>
          <a:r>
            <a:rPr lang="en-GB" sz="1200" b="1" i="0" kern="1200" dirty="0" smtClean="0">
              <a:latin typeface="Helvetica Neue"/>
              <a:cs typeface="Helvetica Neue"/>
            </a:rPr>
            <a:t/>
          </a:r>
          <a:br>
            <a:rPr lang="en-GB" sz="1200" b="1" i="0" kern="1200" dirty="0" smtClean="0">
              <a:latin typeface="Helvetica Neue"/>
              <a:cs typeface="Helvetica Neue"/>
            </a:rPr>
          </a:br>
          <a:r>
            <a:rPr lang="en-GB" sz="1200" b="1" i="0" kern="1200" dirty="0" smtClean="0">
              <a:latin typeface="Helvetica Neue"/>
              <a:cs typeface="Helvetica Neue"/>
            </a:rPr>
            <a:t>for </a:t>
          </a:r>
          <a:r>
            <a:rPr lang="en-GB" sz="1200" b="1" i="0" kern="1200" dirty="0">
              <a:latin typeface="Helvetica Neue"/>
              <a:cs typeface="Helvetica Neue"/>
            </a:rPr>
            <a:t>a purpose</a:t>
          </a:r>
        </a:p>
      </dsp:txBody>
      <dsp:txXfrm>
        <a:off x="7358538" y="1322503"/>
        <a:ext cx="1242319" cy="1072375"/>
      </dsp:txXfrm>
    </dsp:sp>
    <dsp:sp modelId="{818A725F-4209-4444-8D8E-6820AB6BDDF2}">
      <dsp:nvSpPr>
        <dsp:cNvPr id="0" name=""/>
        <dsp:cNvSpPr/>
      </dsp:nvSpPr>
      <dsp:spPr>
        <a:xfrm>
          <a:off x="7325175" y="2575674"/>
          <a:ext cx="1309045" cy="1139101"/>
        </a:xfrm>
        <a:prstGeom prst="roundRect">
          <a:avLst>
            <a:gd name="adj" fmla="val 10000"/>
          </a:avLst>
        </a:prstGeom>
        <a:solidFill>
          <a:schemeClr val="accent4">
            <a:alpha val="70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110000"/>
            </a:lnSpc>
            <a:spcBef>
              <a:spcPct val="0"/>
            </a:spcBef>
            <a:spcAft>
              <a:spcPct val="35000"/>
            </a:spcAft>
          </a:pPr>
          <a:r>
            <a:rPr lang="en-GB" sz="1200" b="1" i="0" kern="1200" dirty="0">
              <a:latin typeface="Helvetica Neue"/>
              <a:cs typeface="Helvetica Neue"/>
            </a:rPr>
            <a:t>Non verbal communication</a:t>
          </a:r>
        </a:p>
      </dsp:txBody>
      <dsp:txXfrm>
        <a:off x="7358538" y="2609037"/>
        <a:ext cx="1242319" cy="10723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DFB21A-561D-4E7B-9716-1D939E3AE488}">
      <dsp:nvSpPr>
        <dsp:cNvPr id="0" name=""/>
        <dsp:cNvSpPr/>
      </dsp:nvSpPr>
      <dsp:spPr>
        <a:xfrm rot="16200000">
          <a:off x="-1200677" y="1200677"/>
          <a:ext cx="4381682" cy="1980326"/>
        </a:xfrm>
        <a:prstGeom prst="flowChartManualOperation">
          <a:avLst/>
        </a:prstGeom>
        <a:solidFill>
          <a:schemeClr val="accent1">
            <a:hueOff val="0"/>
            <a:satOff val="0"/>
            <a:lumOff val="0"/>
            <a:alphaOff val="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l" defTabSz="800100">
            <a:lnSpc>
              <a:spcPct val="90000"/>
            </a:lnSpc>
            <a:spcBef>
              <a:spcPct val="0"/>
            </a:spcBef>
            <a:spcAft>
              <a:spcPct val="35000"/>
            </a:spcAft>
          </a:pPr>
          <a:r>
            <a:rPr lang="en-US" sz="1800" kern="1200" dirty="0" smtClean="0">
              <a:solidFill>
                <a:srgbClr val="2F2B20"/>
              </a:solidFill>
              <a:latin typeface="Helvetica Neue" pitchFamily="124" charset="0"/>
              <a:ea typeface="ＭＳ Ｐゴシック" pitchFamily="34" charset="-128"/>
            </a:rPr>
            <a:t>Speech sounds for reading and spelling</a:t>
          </a:r>
          <a:endParaRPr lang="en-GB" sz="1800" kern="1200" dirty="0">
            <a:solidFill>
              <a:srgbClr val="2F2B20"/>
            </a:solidFill>
          </a:endParaRPr>
        </a:p>
      </dsp:txBody>
      <dsp:txXfrm rot="5400000">
        <a:off x="1" y="876335"/>
        <a:ext cx="1980326" cy="2629010"/>
      </dsp:txXfrm>
    </dsp:sp>
    <dsp:sp modelId="{CFC8FCFF-CFF2-4174-A587-A50D6EE827A5}">
      <dsp:nvSpPr>
        <dsp:cNvPr id="0" name=""/>
        <dsp:cNvSpPr/>
      </dsp:nvSpPr>
      <dsp:spPr>
        <a:xfrm rot="16200000">
          <a:off x="918943" y="1200677"/>
          <a:ext cx="4381682" cy="1980326"/>
        </a:xfrm>
        <a:prstGeom prst="flowChartManualOperation">
          <a:avLst/>
        </a:prstGeom>
        <a:solidFill>
          <a:schemeClr val="accent1">
            <a:hueOff val="0"/>
            <a:satOff val="0"/>
            <a:lumOff val="0"/>
            <a:alphaOff val="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0" rIns="228600" bIns="0" numCol="1" spcCol="1270" anchor="ctr" anchorCtr="0">
          <a:noAutofit/>
        </a:bodyPr>
        <a:lstStyle/>
        <a:p>
          <a:pPr lvl="0" algn="l" defTabSz="2889250">
            <a:lnSpc>
              <a:spcPct val="90000"/>
            </a:lnSpc>
            <a:spcBef>
              <a:spcPct val="0"/>
            </a:spcBef>
            <a:spcAft>
              <a:spcPct val="35000"/>
            </a:spcAft>
          </a:pPr>
          <a:r>
            <a:rPr lang="en-US" kern="1200" dirty="0" smtClean="0">
              <a:solidFill>
                <a:srgbClr val="2F2B20"/>
              </a:solidFill>
              <a:latin typeface="Helvetica Neue" pitchFamily="124" charset="0"/>
              <a:ea typeface="ＭＳ Ｐゴシック" pitchFamily="34" charset="-128"/>
            </a:rPr>
            <a:t>Use words and sentences to put their thoughts into text</a:t>
          </a:r>
          <a:endParaRPr lang="en-GB" sz="1800" kern="1200" dirty="0">
            <a:solidFill>
              <a:srgbClr val="2F2B20"/>
            </a:solidFill>
          </a:endParaRPr>
        </a:p>
      </dsp:txBody>
      <dsp:txXfrm rot="5400000">
        <a:off x="2119621" y="876335"/>
        <a:ext cx="1980326" cy="2629010"/>
      </dsp:txXfrm>
    </dsp:sp>
    <dsp:sp modelId="{8D65EABB-2DE0-4D90-A824-B3A6CBDF06EA}">
      <dsp:nvSpPr>
        <dsp:cNvPr id="0" name=""/>
        <dsp:cNvSpPr/>
      </dsp:nvSpPr>
      <dsp:spPr>
        <a:xfrm rot="16200000">
          <a:off x="3047794" y="1200677"/>
          <a:ext cx="4381682" cy="1980326"/>
        </a:xfrm>
        <a:prstGeom prst="flowChartManualOperation">
          <a:avLst/>
        </a:prstGeom>
        <a:solidFill>
          <a:schemeClr val="accent1">
            <a:hueOff val="0"/>
            <a:satOff val="0"/>
            <a:lumOff val="0"/>
            <a:alphaOff val="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5466" bIns="0" numCol="1" spcCol="1270" anchor="t" anchorCtr="0">
          <a:noAutofit/>
        </a:bodyPr>
        <a:lstStyle/>
        <a:p>
          <a:pPr lvl="0" algn="l" defTabSz="800100">
            <a:lnSpc>
              <a:spcPct val="90000"/>
            </a:lnSpc>
            <a:spcBef>
              <a:spcPct val="0"/>
            </a:spcBef>
            <a:spcAft>
              <a:spcPct val="35000"/>
            </a:spcAft>
          </a:pPr>
          <a:r>
            <a:rPr lang="en-US" sz="1800" kern="1200" dirty="0" smtClean="0">
              <a:solidFill>
                <a:srgbClr val="2F2B20"/>
              </a:solidFill>
              <a:latin typeface="Helvetica Neue" pitchFamily="124" charset="0"/>
              <a:ea typeface="ＭＳ Ｐゴシック" pitchFamily="34" charset="-128"/>
            </a:rPr>
            <a:t>Use their language to organise their thoughts:</a:t>
          </a:r>
          <a:endParaRPr lang="en-GB" sz="1800" kern="1200" dirty="0">
            <a:solidFill>
              <a:srgbClr val="2F2B20"/>
            </a:solidFill>
          </a:endParaRPr>
        </a:p>
        <a:p>
          <a:pPr marL="114300" lvl="1" indent="-114300" algn="l" defTabSz="622300">
            <a:lnSpc>
              <a:spcPct val="90000"/>
            </a:lnSpc>
            <a:spcBef>
              <a:spcPct val="0"/>
            </a:spcBef>
            <a:spcAft>
              <a:spcPct val="15000"/>
            </a:spcAft>
            <a:buChar char="••"/>
          </a:pPr>
          <a:r>
            <a:rPr lang="en-US" sz="1400" kern="1200" dirty="0" smtClean="0">
              <a:solidFill>
                <a:srgbClr val="2F2B20"/>
              </a:solidFill>
              <a:latin typeface="Helvetica Neue" pitchFamily="124" charset="0"/>
              <a:ea typeface="ＭＳ Ｐゴシック" pitchFamily="34" charset="-128"/>
            </a:rPr>
            <a:t>explain</a:t>
          </a:r>
        </a:p>
        <a:p>
          <a:pPr marL="114300" lvl="1" indent="-114300" algn="l" defTabSz="622300">
            <a:lnSpc>
              <a:spcPct val="90000"/>
            </a:lnSpc>
            <a:spcBef>
              <a:spcPct val="0"/>
            </a:spcBef>
            <a:spcAft>
              <a:spcPct val="15000"/>
            </a:spcAft>
            <a:buChar char="••"/>
          </a:pPr>
          <a:r>
            <a:rPr lang="en-US" sz="1400" kern="1200" dirty="0" smtClean="0">
              <a:solidFill>
                <a:srgbClr val="2F2B20"/>
              </a:solidFill>
              <a:latin typeface="Helvetica Neue" pitchFamily="124" charset="0"/>
              <a:ea typeface="ＭＳ Ｐゴシック" pitchFamily="34" charset="-128"/>
            </a:rPr>
            <a:t>predict</a:t>
          </a:r>
        </a:p>
        <a:p>
          <a:pPr marL="114300" lvl="1" indent="-114300" algn="l" defTabSz="622300">
            <a:lnSpc>
              <a:spcPct val="90000"/>
            </a:lnSpc>
            <a:spcBef>
              <a:spcPct val="0"/>
            </a:spcBef>
            <a:spcAft>
              <a:spcPct val="15000"/>
            </a:spcAft>
            <a:buChar char="••"/>
          </a:pPr>
          <a:r>
            <a:rPr lang="en-GB" sz="1400" kern="1200" dirty="0" smtClean="0">
              <a:solidFill>
                <a:srgbClr val="2F2B20"/>
              </a:solidFill>
              <a:latin typeface="Helvetica Neue" pitchFamily="124" charset="0"/>
              <a:ea typeface="ＭＳ Ｐゴシック" pitchFamily="34" charset="-128"/>
            </a:rPr>
            <a:t>problem solve</a:t>
          </a:r>
        </a:p>
        <a:p>
          <a:pPr marL="114300" lvl="1" indent="-114300" algn="l" defTabSz="622300">
            <a:lnSpc>
              <a:spcPct val="90000"/>
            </a:lnSpc>
            <a:spcBef>
              <a:spcPct val="0"/>
            </a:spcBef>
            <a:spcAft>
              <a:spcPct val="15000"/>
            </a:spcAft>
            <a:buChar char="••"/>
          </a:pPr>
          <a:r>
            <a:rPr lang="en-GB" sz="1400" kern="1200" dirty="0" smtClean="0">
              <a:solidFill>
                <a:srgbClr val="2F2B20"/>
              </a:solidFill>
              <a:latin typeface="Helvetica Neue" pitchFamily="124" charset="0"/>
              <a:ea typeface="ＭＳ Ｐゴシック" pitchFamily="34" charset="-128"/>
            </a:rPr>
            <a:t>develop their understanding </a:t>
          </a:r>
          <a:br>
            <a:rPr lang="en-GB" sz="1400" kern="1200" dirty="0" smtClean="0">
              <a:solidFill>
                <a:srgbClr val="2F2B20"/>
              </a:solidFill>
              <a:latin typeface="Helvetica Neue" pitchFamily="124" charset="0"/>
              <a:ea typeface="ＭＳ Ｐゴシック" pitchFamily="34" charset="-128"/>
            </a:rPr>
          </a:br>
          <a:r>
            <a:rPr lang="en-GB" sz="1400" kern="1200" dirty="0" smtClean="0">
              <a:solidFill>
                <a:srgbClr val="2F2B20"/>
              </a:solidFill>
              <a:latin typeface="Helvetica Neue" pitchFamily="124" charset="0"/>
              <a:ea typeface="ＭＳ Ｐゴシック" pitchFamily="34" charset="-128"/>
            </a:rPr>
            <a:t>and thinking</a:t>
          </a:r>
        </a:p>
        <a:p>
          <a:pPr marL="114300" lvl="1" indent="-114300" algn="l" defTabSz="622300">
            <a:lnSpc>
              <a:spcPct val="90000"/>
            </a:lnSpc>
            <a:spcBef>
              <a:spcPct val="0"/>
            </a:spcBef>
            <a:spcAft>
              <a:spcPct val="15000"/>
            </a:spcAft>
            <a:buChar char="••"/>
          </a:pPr>
          <a:r>
            <a:rPr lang="en-GB" sz="1400" kern="1200" dirty="0" smtClean="0">
              <a:solidFill>
                <a:srgbClr val="2F2B20"/>
              </a:solidFill>
              <a:latin typeface="Helvetica Neue" pitchFamily="124" charset="0"/>
              <a:ea typeface="ＭＳ Ｐゴシック" pitchFamily="34" charset="-128"/>
            </a:rPr>
            <a:t>clarify</a:t>
          </a:r>
          <a:endParaRPr lang="en-GB" sz="1400" kern="1200" dirty="0">
            <a:solidFill>
              <a:srgbClr val="2F2B20"/>
            </a:solidFill>
          </a:endParaRPr>
        </a:p>
      </dsp:txBody>
      <dsp:txXfrm rot="5400000">
        <a:off x="4248472" y="876335"/>
        <a:ext cx="1980326" cy="2629010"/>
      </dsp:txXfrm>
    </dsp:sp>
    <dsp:sp modelId="{1C84BD96-02AF-4976-87D1-B7EF4E22B20B}">
      <dsp:nvSpPr>
        <dsp:cNvPr id="0" name=""/>
        <dsp:cNvSpPr/>
      </dsp:nvSpPr>
      <dsp:spPr>
        <a:xfrm rot="16200000">
          <a:off x="5187893" y="1200677"/>
          <a:ext cx="4381682" cy="1980326"/>
        </a:xfrm>
        <a:prstGeom prst="flowChartManualOperation">
          <a:avLst/>
        </a:prstGeom>
        <a:solidFill>
          <a:schemeClr val="accent1">
            <a:hueOff val="0"/>
            <a:satOff val="0"/>
            <a:lumOff val="0"/>
            <a:alphaOff val="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5466" bIns="0" numCol="1" spcCol="1270" anchor="ctr" anchorCtr="0">
          <a:noAutofit/>
        </a:bodyPr>
        <a:lstStyle/>
        <a:p>
          <a:pPr lvl="0" algn="l" defTabSz="800100">
            <a:lnSpc>
              <a:spcPct val="90000"/>
            </a:lnSpc>
            <a:spcBef>
              <a:spcPct val="0"/>
            </a:spcBef>
            <a:spcAft>
              <a:spcPct val="35000"/>
            </a:spcAft>
          </a:pPr>
          <a:r>
            <a:rPr lang="en-US" sz="1800" kern="1200" dirty="0" smtClean="0">
              <a:solidFill>
                <a:srgbClr val="2F2B20"/>
              </a:solidFill>
              <a:latin typeface="Helvetica Neue" pitchFamily="124" charset="0"/>
              <a:ea typeface="ＭＳ Ｐゴシック" pitchFamily="34" charset="-128"/>
            </a:rPr>
            <a:t>Without language, there can be no reading or writing, maths or science, history or geography</a:t>
          </a:r>
          <a:endParaRPr lang="en-GB" sz="1800" kern="1200" dirty="0">
            <a:solidFill>
              <a:srgbClr val="2F2B20"/>
            </a:solidFill>
          </a:endParaRPr>
        </a:p>
      </dsp:txBody>
      <dsp:txXfrm rot="5400000">
        <a:off x="6388571" y="876335"/>
        <a:ext cx="1980326" cy="262901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542FBB57-E3E0-744A-A22B-2858128A0CB1}" type="datetime1">
              <a:rPr lang="en-US"/>
              <a:pPr>
                <a:defRPr/>
              </a:pPr>
              <a:t>28/01/2015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8FDF3D6-DAF7-0E41-A0D3-038AF1CB29F6}" type="slidenum">
              <a:rPr lang="en-GB"/>
              <a:pPr>
                <a:defRPr/>
              </a:pPr>
              <a:t>‹#›</a:t>
            </a:fld>
            <a:endParaRPr lang="en-GB"/>
          </a:p>
        </p:txBody>
      </p:sp>
    </p:spTree>
    <p:extLst>
      <p:ext uri="{BB962C8B-B14F-4D97-AF65-F5344CB8AC3E}">
        <p14:creationId xmlns:p14="http://schemas.microsoft.com/office/powerpoint/2010/main" val="31139676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7B9A8DED-6BFE-1147-9BBB-52AE222B5695}" type="datetime1">
              <a:rPr lang="en-US"/>
              <a:pPr>
                <a:defRPr/>
              </a:pPr>
              <a:t>28/01/2015</a:t>
            </a:fld>
            <a:endParaRPr lang="en-GB"/>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821F645-20C4-2A4E-BD07-BE5B003B5F65}" type="slidenum">
              <a:rPr lang="en-GB"/>
              <a:pPr>
                <a:defRPr/>
              </a:pPr>
              <a:t>‹#›</a:t>
            </a:fld>
            <a:endParaRPr lang="en-GB"/>
          </a:p>
        </p:txBody>
      </p:sp>
    </p:spTree>
    <p:extLst>
      <p:ext uri="{BB962C8B-B14F-4D97-AF65-F5344CB8AC3E}">
        <p14:creationId xmlns:p14="http://schemas.microsoft.com/office/powerpoint/2010/main" val="88854214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www.youtube.com/watch?v=apzXGEbZht0"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577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dirty="0" smtClean="0">
                <a:latin typeface="Calibri" charset="0"/>
                <a:ea typeface="ＭＳ Ｐゴシック" charset="0"/>
                <a:cs typeface="ＭＳ Ｐゴシック" charset="0"/>
              </a:rPr>
              <a:t>Task: Use the poster: stages of C and L development and model on screen. Which children in your class do you feel have difficulties in</a:t>
            </a:r>
            <a:r>
              <a:rPr lang="en-US" baseline="0" dirty="0" smtClean="0">
                <a:latin typeface="Calibri" charset="0"/>
                <a:ea typeface="ＭＳ Ｐゴシック" charset="0"/>
                <a:cs typeface="ＭＳ Ｐゴシック" charset="0"/>
              </a:rPr>
              <a:t> one or more of the areas?</a:t>
            </a:r>
            <a:endParaRPr lang="en-US" dirty="0">
              <a:latin typeface="Calibri"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ea typeface="ＭＳ Ｐゴシック" charset="0"/>
                <a:cs typeface="ＭＳ Ｐゴシック" charset="0"/>
              </a:rPr>
              <a:t>Task: Use the poster: stages of C and L development and model on screen. Which children in your class do you feel have difficulties in</a:t>
            </a:r>
            <a:r>
              <a:rPr lang="en-US" baseline="0" dirty="0" smtClean="0">
                <a:latin typeface="Calibri" charset="0"/>
                <a:ea typeface="ＭＳ Ｐゴシック" charset="0"/>
                <a:cs typeface="ＭＳ Ｐゴシック" charset="0"/>
              </a:rPr>
              <a:t> one or more of the areas?</a:t>
            </a:r>
            <a:endParaRPr lang="en-US" dirty="0" smtClean="0">
              <a:latin typeface="Calibri" charset="0"/>
              <a:ea typeface="ＭＳ Ｐゴシック" charset="0"/>
              <a:cs typeface="ＭＳ Ｐゴシック" charset="0"/>
            </a:endParaRP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We </a:t>
            </a:r>
            <a:r>
              <a:rPr lang="en-GB" dirty="0" smtClean="0">
                <a:latin typeface="Arial" pitchFamily="34" charset="0"/>
                <a:ea typeface="ＭＳ Ｐゴシック" pitchFamily="34" charset="-128"/>
              </a:rPr>
              <a:t>are focusing on those children with delayed/impoverished language. With additional input at the right time, we believe these children can catch up with their peers, therefore avoiding some of the impact of longer term SLCN.</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Talk Boost may also help us identify those children who are more resistant to change – who though they appear to be delayed, may have a more significant underlying difficulty.</a:t>
            </a:r>
          </a:p>
        </p:txBody>
      </p:sp>
      <p:sp>
        <p:nvSpPr>
          <p:cNvPr id="41987" name="Slide Number Placeholder 3"/>
          <p:cNvSpPr>
            <a:spLocks noGrp="1"/>
          </p:cNvSpPr>
          <p:nvPr>
            <p:ph type="sldNum" sz="quarter" idx="5"/>
          </p:nvPr>
        </p:nvSpPr>
        <p:spPr>
          <a:noFill/>
        </p:spPr>
        <p:txBody>
          <a:bodyPr/>
          <a:lstStyle/>
          <a:p>
            <a:fld id="{3D44D7F1-DA51-4516-9693-F7DF082268AB}" type="slidenum">
              <a:rPr lang="en-US"/>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endParaRPr lang="en-GB" i="1"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Bring together the information given so far about SLC and apply to SLCN, so that all the elements we</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ve highlighted can break down – </a:t>
            </a:r>
          </a:p>
          <a:p>
            <a:r>
              <a:rPr lang="en-GB" dirty="0" smtClean="0">
                <a:latin typeface="Arial" pitchFamily="34" charset="0"/>
                <a:ea typeface="ＭＳ Ｐゴシック" pitchFamily="34" charset="-128"/>
              </a:rPr>
              <a:t>Multi-faceted and multi-layered – by this we mean there are the elements of speech, language and communication as discussed above. For example there is language, within which is vocabulary, grammar, understanding etc.</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In addition, there are layers to each of those different elements. So when thinking about grammar, for example, it may be at a very simple level of a young child understanding simple nouns (</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car</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 or it may be complex as an older child understanding a passive sentence (</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the car was pushed by the man</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 or a post modifying clause (</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the man who is eating the doughnut is fat</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There are different elements or facets within SLC and within those elements are different layers of complexity – all of which work together to enable effective communication.</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Any of the facets or layers within these can be impaired causing some kind of communication breakdown.</a:t>
            </a:r>
          </a:p>
        </p:txBody>
      </p:sp>
      <p:sp>
        <p:nvSpPr>
          <p:cNvPr id="31747" name="Slide Number Placeholder 3"/>
          <p:cNvSpPr>
            <a:spLocks noGrp="1"/>
          </p:cNvSpPr>
          <p:nvPr>
            <p:ph type="sldNum" sz="quarter" idx="5"/>
          </p:nvPr>
        </p:nvSpPr>
        <p:spPr>
          <a:noFill/>
        </p:spPr>
        <p:txBody>
          <a:bodyPr/>
          <a:lstStyle/>
          <a:p>
            <a:fld id="{418EF6E2-858B-4322-8AE4-7C1D95190937}" type="slidenum">
              <a:rPr lang="en-GB"/>
              <a:pPr/>
              <a:t>23</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pPr eaLnBrk="1" hangingPunct="1"/>
            <a:r>
              <a:rPr lang="en-GB" i="1" dirty="0" smtClean="0">
                <a:latin typeface="Arial" pitchFamily="34" charset="0"/>
                <a:ea typeface="ＭＳ Ｐゴシック" pitchFamily="34" charset="-128"/>
              </a:rPr>
              <a:t>Read out some examples and discuss which section looking at the screen.</a:t>
            </a:r>
          </a:p>
        </p:txBody>
      </p:sp>
      <p:sp>
        <p:nvSpPr>
          <p:cNvPr id="27651" name="Slide Number Placeholder 3"/>
          <p:cNvSpPr>
            <a:spLocks noGrp="1"/>
          </p:cNvSpPr>
          <p:nvPr>
            <p:ph type="sldNum" sz="quarter" idx="5"/>
          </p:nvPr>
        </p:nvSpPr>
        <p:spPr>
          <a:noFill/>
        </p:spPr>
        <p:txBody>
          <a:bodyPr/>
          <a:lstStyle/>
          <a:p>
            <a:fld id="{1F359713-A559-48C2-9D6C-D52F0D6C02C9}" type="slidenum">
              <a:rPr lang="en-GB"/>
              <a:pPr/>
              <a:t>24</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endParaRPr lang="en-GB" i="1"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Highlight the link to specific areas of research, e.g. there is lots of research linking </a:t>
            </a:r>
            <a:r>
              <a:rPr lang="en-GB" b="1" dirty="0" smtClean="0">
                <a:latin typeface="Arial" pitchFamily="34" charset="0"/>
                <a:ea typeface="ＭＳ Ｐゴシック" pitchFamily="34" charset="-128"/>
              </a:rPr>
              <a:t>language and literacy </a:t>
            </a:r>
            <a:r>
              <a:rPr lang="en-GB" dirty="0" smtClean="0">
                <a:latin typeface="Arial" pitchFamily="34" charset="0"/>
                <a:ea typeface="ＭＳ Ｐゴシック" pitchFamily="34" charset="-128"/>
              </a:rPr>
              <a:t>difficulties – almost all children with language or communication difficulties need support with some aspect of learning to read or write. Without the right help, between 50% and 90% of children with a persistent language difficulty will go on to have reading difficulties.</a:t>
            </a:r>
          </a:p>
          <a:p>
            <a:endParaRPr lang="en-GB"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There is evidence from </a:t>
            </a:r>
            <a:r>
              <a:rPr lang="en-US" b="1" dirty="0" smtClean="0">
                <a:latin typeface="Arial" pitchFamily="34" charset="0"/>
                <a:ea typeface="ＭＳ Ｐゴシック" pitchFamily="34" charset="-128"/>
              </a:rPr>
              <a:t>narrative</a:t>
            </a:r>
            <a:r>
              <a:rPr lang="en-US" dirty="0" smtClean="0">
                <a:latin typeface="Arial" pitchFamily="34" charset="0"/>
                <a:ea typeface="ＭＳ Ｐゴシック" pitchFamily="34" charset="-128"/>
              </a:rPr>
              <a:t> therapies about positive impact of oral narrative skills on written texts.</a:t>
            </a:r>
          </a:p>
          <a:p>
            <a:endParaRPr lang="en-GB"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Children need to use their language to organise their thoughts – there is lots of evidence around how language is used to support meta skills </a:t>
            </a:r>
            <a:r>
              <a:rPr lang="en-US" b="1" dirty="0" smtClean="0">
                <a:latin typeface="Arial" pitchFamily="34" charset="0"/>
                <a:ea typeface="ＭＳ Ｐゴシック" pitchFamily="34" charset="-128"/>
              </a:rPr>
              <a:t>– language for learning </a:t>
            </a:r>
            <a:r>
              <a:rPr lang="en-US" dirty="0" smtClean="0">
                <a:latin typeface="Arial" pitchFamily="34" charset="0"/>
                <a:ea typeface="ＭＳ Ｐゴシック" pitchFamily="34" charset="-128"/>
              </a:rPr>
              <a:t>etc.</a:t>
            </a:r>
          </a:p>
          <a:p>
            <a:endParaRPr lang="en-GB"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Without language, there can be no reading or writing, maths or science, history or geography – e.g. </a:t>
            </a:r>
            <a:r>
              <a:rPr lang="en-GB" dirty="0" smtClean="0">
                <a:latin typeface="Arial" pitchFamily="34" charset="0"/>
                <a:ea typeface="ＭＳ Ｐゴシック" pitchFamily="34" charset="-128"/>
              </a:rPr>
              <a:t>teachers involved in the Every Child a Reader and Every Child Counts programmes found that children</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s literacy and numeracy is hampered by under-developed language skills.</a:t>
            </a:r>
          </a:p>
          <a:p>
            <a:endParaRPr lang="en-GB"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Proficiency in speech, language and communication is critical to the development of children</a:t>
            </a:r>
            <a:r>
              <a:rPr lang="ja-JP" altLang="en-US" smtClean="0">
                <a:latin typeface="Arial" pitchFamily="34" charset="0"/>
                <a:ea typeface="ＭＳ Ｐゴシック" pitchFamily="34" charset="-128"/>
              </a:rPr>
              <a:t>’</a:t>
            </a:r>
            <a:r>
              <a:rPr lang="en-US" altLang="ja-JP" dirty="0" smtClean="0">
                <a:latin typeface="Arial" pitchFamily="34" charset="0"/>
                <a:ea typeface="ＭＳ Ｐゴシック" pitchFamily="34" charset="-128"/>
              </a:rPr>
              <a:t>s cognitive, social and emotional well-being – referenced in the </a:t>
            </a:r>
            <a:r>
              <a:rPr lang="en-US" altLang="ja-JP" b="1" dirty="0" smtClean="0">
                <a:latin typeface="Arial" pitchFamily="34" charset="0"/>
                <a:ea typeface="ＭＳ Ｐゴシック" pitchFamily="34" charset="-128"/>
              </a:rPr>
              <a:t>Cambridge Primary Review.</a:t>
            </a:r>
          </a:p>
          <a:p>
            <a:endParaRPr lang="en-US" altLang="ja-JP" b="1" dirty="0" smtClean="0">
              <a:latin typeface="Arial" pitchFamily="34" charset="0"/>
              <a:ea typeface="ＭＳ Ｐゴシック" pitchFamily="34" charset="-128"/>
            </a:endParaRPr>
          </a:p>
          <a:p>
            <a:r>
              <a:rPr lang="en-US" altLang="ja-JP" b="1" dirty="0" smtClean="0">
                <a:latin typeface="Arial" pitchFamily="34" charset="0"/>
                <a:ea typeface="ＭＳ Ｐゴシック" pitchFamily="34" charset="-128"/>
              </a:rPr>
              <a:t>Participants should shut their books now</a:t>
            </a:r>
            <a:r>
              <a:rPr lang="en-US" altLang="ja-JP" b="1" baseline="0" dirty="0" smtClean="0">
                <a:latin typeface="Arial" pitchFamily="34" charset="0"/>
                <a:ea typeface="ＭＳ Ｐゴシック" pitchFamily="34" charset="-128"/>
              </a:rPr>
              <a:t> for the next activity</a:t>
            </a:r>
            <a:endParaRPr lang="en-GB" dirty="0" smtClean="0">
              <a:latin typeface="Arial" pitchFamily="34" charset="0"/>
              <a:ea typeface="ＭＳ Ｐゴシック" pitchFamily="34" charset="-128"/>
            </a:endParaRPr>
          </a:p>
        </p:txBody>
      </p:sp>
      <p:sp>
        <p:nvSpPr>
          <p:cNvPr id="21507" name="Slide Number Placeholder 3"/>
          <p:cNvSpPr>
            <a:spLocks noGrp="1"/>
          </p:cNvSpPr>
          <p:nvPr>
            <p:ph type="sldNum" sz="quarter" idx="5"/>
          </p:nvPr>
        </p:nvSpPr>
        <p:spPr>
          <a:noFill/>
        </p:spPr>
        <p:txBody>
          <a:bodyPr/>
          <a:lstStyle/>
          <a:p>
            <a:fld id="{4B8EF602-5D13-4914-8DC5-DEAC2DBE9566}" type="slidenum">
              <a:rPr lang="en-US"/>
              <a:pPr/>
              <a:t>25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pPr>
              <a:lnSpc>
                <a:spcPct val="80000"/>
              </a:lnSpc>
              <a:buFontTx/>
              <a:buNone/>
            </a:pPr>
            <a:endParaRPr lang="en-GB" sz="700" dirty="0">
              <a:latin typeface="Arial" pitchFamily="34" charset="0"/>
              <a:ea typeface="ＭＳ Ｐゴシック" pitchFamily="34" charset="-128"/>
            </a:endParaRPr>
          </a:p>
          <a:p>
            <a:pPr>
              <a:lnSpc>
                <a:spcPct val="80000"/>
              </a:lnSpc>
              <a:buFontTx/>
              <a:buChar char="•"/>
            </a:pPr>
            <a:r>
              <a:rPr lang="en-GB" sz="700" dirty="0">
                <a:latin typeface="Arial" pitchFamily="34" charset="0"/>
                <a:ea typeface="ＭＳ Ｐゴシック" pitchFamily="34" charset="-128"/>
              </a:rPr>
              <a:t>Use FACT and FICTION cards – pair for each group/pair of participants </a:t>
            </a:r>
          </a:p>
          <a:p>
            <a:pPr>
              <a:lnSpc>
                <a:spcPct val="80000"/>
              </a:lnSpc>
              <a:buFontTx/>
              <a:buChar char="•"/>
            </a:pPr>
            <a:r>
              <a:rPr lang="en-GB" sz="700" dirty="0">
                <a:latin typeface="Arial" pitchFamily="34" charset="0"/>
                <a:ea typeface="ＭＳ Ｐゴシック" pitchFamily="34" charset="-128"/>
              </a:rPr>
              <a:t>In pairs/groups get participants to discuss each point and decide if it is fact or fiction.</a:t>
            </a:r>
          </a:p>
          <a:p>
            <a:pPr>
              <a:lnSpc>
                <a:spcPct val="80000"/>
              </a:lnSpc>
              <a:buFontTx/>
              <a:buChar char="•"/>
            </a:pPr>
            <a:r>
              <a:rPr lang="en-GB" sz="700" dirty="0">
                <a:latin typeface="Arial" pitchFamily="34" charset="0"/>
                <a:ea typeface="ＭＳ Ｐゴシック" pitchFamily="34" charset="-128"/>
              </a:rPr>
              <a:t>Ask participants to hold up FACT or FICTION cards depending on whether they think these statements are fact or fiction.</a:t>
            </a:r>
          </a:p>
          <a:p>
            <a:pPr>
              <a:lnSpc>
                <a:spcPct val="80000"/>
              </a:lnSpc>
              <a:buFontTx/>
              <a:buChar char="•"/>
            </a:pPr>
            <a:r>
              <a:rPr lang="en-GB" sz="700" dirty="0">
                <a:latin typeface="Arial" pitchFamily="34" charset="0"/>
                <a:ea typeface="ＭＳ Ｐゴシック" pitchFamily="34" charset="-128"/>
              </a:rPr>
              <a:t>Discuss the figures.</a:t>
            </a:r>
          </a:p>
          <a:p>
            <a:pPr>
              <a:lnSpc>
                <a:spcPct val="80000"/>
              </a:lnSpc>
            </a:pPr>
            <a:endParaRPr lang="en-GB" sz="700" dirty="0">
              <a:latin typeface="Arial" pitchFamily="34" charset="0"/>
              <a:ea typeface="ＭＳ Ｐゴシック" pitchFamily="34" charset="-128"/>
            </a:endParaRPr>
          </a:p>
          <a:p>
            <a:pPr>
              <a:lnSpc>
                <a:spcPct val="80000"/>
              </a:lnSpc>
            </a:pPr>
            <a:r>
              <a:rPr lang="en-GB" sz="700" b="1" dirty="0">
                <a:latin typeface="Arial" pitchFamily="34" charset="0"/>
                <a:ea typeface="ＭＳ Ｐゴシック" pitchFamily="34" charset="-128"/>
              </a:rPr>
              <a:t>Fact or fiction: answers</a:t>
            </a:r>
            <a:endParaRPr lang="en-GB" sz="700" dirty="0">
              <a:latin typeface="Arial" pitchFamily="34" charset="0"/>
              <a:ea typeface="ＭＳ Ｐゴシック" pitchFamily="34" charset="-128"/>
            </a:endParaRPr>
          </a:p>
          <a:p>
            <a:pPr>
              <a:lnSpc>
                <a:spcPct val="80000"/>
              </a:lnSpc>
              <a:buFont typeface="Calibri" pitchFamily="34" charset="0"/>
              <a:buAutoNum type="arabicPeriod"/>
            </a:pPr>
            <a:endParaRPr lang="en-GB" sz="700" b="1" dirty="0">
              <a:latin typeface="Arial" pitchFamily="34" charset="0"/>
              <a:ea typeface="ＭＳ Ｐゴシック" pitchFamily="34" charset="-128"/>
            </a:endParaRPr>
          </a:p>
          <a:p>
            <a:pPr defTabSz="865480">
              <a:lnSpc>
                <a:spcPct val="80000"/>
              </a:lnSpc>
              <a:buFont typeface="Calibri" pitchFamily="34" charset="0"/>
              <a:buAutoNum type="arabicPeriod"/>
              <a:defRPr/>
            </a:pPr>
            <a:r>
              <a:rPr lang="en-GB" sz="700" b="1" dirty="0">
                <a:latin typeface="Arial" pitchFamily="34" charset="0"/>
                <a:ea typeface="ＭＳ Ｐゴシック" pitchFamily="34" charset="-128"/>
              </a:rPr>
              <a:t>Fact – </a:t>
            </a:r>
            <a:r>
              <a:rPr lang="en-GB" sz="700" dirty="0">
                <a:latin typeface="Arial" pitchFamily="34" charset="0"/>
                <a:ea typeface="ＭＳ Ｐゴシック" pitchFamily="34" charset="-128"/>
              </a:rPr>
              <a:t>lots of evidence for this, e.g. Locke, </a:t>
            </a:r>
            <a:r>
              <a:rPr lang="en-GB" sz="700" dirty="0" err="1">
                <a:latin typeface="Arial" pitchFamily="34" charset="0"/>
                <a:ea typeface="ＭＳ Ｐゴシック" pitchFamily="34" charset="-128"/>
              </a:rPr>
              <a:t>Ginsborg</a:t>
            </a:r>
            <a:r>
              <a:rPr lang="en-GB" sz="700" dirty="0">
                <a:latin typeface="Arial" pitchFamily="34" charset="0"/>
                <a:ea typeface="ＭＳ Ｐゴシック" pitchFamily="34" charset="-128"/>
              </a:rPr>
              <a:t> and Peers, 2002. Also local initiatives such as </a:t>
            </a:r>
            <a:r>
              <a:rPr lang="en-GB" altLang="en-US" sz="700" dirty="0">
                <a:latin typeface="Arial" pitchFamily="34" charset="0"/>
                <a:ea typeface="ＭＳ Ｐゴシック" pitchFamily="34" charset="-128"/>
              </a:rPr>
              <a:t>‘</a:t>
            </a:r>
            <a:r>
              <a:rPr lang="en-GB" sz="700" dirty="0">
                <a:latin typeface="Arial" pitchFamily="34" charset="0"/>
                <a:ea typeface="ＭＳ Ｐゴシック" pitchFamily="34" charset="-128"/>
              </a:rPr>
              <a:t>Stoke Speaks Out</a:t>
            </a:r>
            <a:r>
              <a:rPr lang="en-GB" altLang="en-US" sz="700" dirty="0">
                <a:latin typeface="Arial" pitchFamily="34" charset="0"/>
                <a:ea typeface="ＭＳ Ｐゴシック" pitchFamily="34" charset="-128"/>
              </a:rPr>
              <a:t>’</a:t>
            </a:r>
            <a:r>
              <a:rPr lang="en-GB" sz="700" dirty="0">
                <a:latin typeface="Arial" pitchFamily="34" charset="0"/>
                <a:ea typeface="ＭＳ Ｐゴシック" pitchFamily="34" charset="-128"/>
              </a:rPr>
              <a:t> found around 80% of children starting school with delayed language. Problems continue into secondary schools – one study found 75% of children assessed in one inner city school had undiagnosed language difficulties.</a:t>
            </a:r>
          </a:p>
          <a:p>
            <a:pPr defTabSz="865480">
              <a:lnSpc>
                <a:spcPct val="80000"/>
              </a:lnSpc>
              <a:buFont typeface="Calibri" pitchFamily="34" charset="0"/>
              <a:buAutoNum type="arabicPeriod"/>
              <a:defRPr/>
            </a:pPr>
            <a:r>
              <a:rPr lang="en-US" sz="700" b="1" dirty="0">
                <a:latin typeface="Arial" pitchFamily="34" charset="0"/>
                <a:ea typeface="ＭＳ Ｐゴシック" pitchFamily="34" charset="-128"/>
              </a:rPr>
              <a:t>Fact</a:t>
            </a:r>
            <a:r>
              <a:rPr lang="en-US" sz="700" dirty="0">
                <a:latin typeface="Arial" pitchFamily="34" charset="0"/>
                <a:ea typeface="ＭＳ Ｐゴシック" pitchFamily="34" charset="-128"/>
              </a:rPr>
              <a:t> – see </a:t>
            </a:r>
            <a:r>
              <a:rPr lang="en-GB" sz="700" dirty="0">
                <a:latin typeface="Arial" pitchFamily="34" charset="0"/>
                <a:ea typeface="ＭＳ Ｐゴシック" pitchFamily="34" charset="-128"/>
              </a:rPr>
              <a:t>Pinker, 1994.</a:t>
            </a:r>
          </a:p>
          <a:p>
            <a:pPr defTabSz="865480">
              <a:lnSpc>
                <a:spcPct val="80000"/>
              </a:lnSpc>
              <a:buFont typeface="Calibri" pitchFamily="34" charset="0"/>
              <a:buAutoNum type="arabicPeriod"/>
              <a:defRPr/>
            </a:pPr>
            <a:r>
              <a:rPr lang="en-US" sz="700" b="1" dirty="0">
                <a:latin typeface="Arial" pitchFamily="34" charset="0"/>
                <a:ea typeface="ＭＳ Ｐゴシック" pitchFamily="34" charset="-128"/>
              </a:rPr>
              <a:t>Fact</a:t>
            </a:r>
            <a:r>
              <a:rPr lang="en-US" sz="700" dirty="0">
                <a:latin typeface="Arial" pitchFamily="34" charset="0"/>
                <a:ea typeface="ＭＳ Ｐゴシック" pitchFamily="34" charset="-128"/>
              </a:rPr>
              <a:t> – </a:t>
            </a:r>
            <a:r>
              <a:rPr lang="en-GB" sz="700" dirty="0">
                <a:latin typeface="Arial" pitchFamily="34" charset="0"/>
                <a:ea typeface="ＭＳ Ｐゴシック" pitchFamily="34" charset="-128"/>
              </a:rPr>
              <a:t>One American study found differences in amount and type of language heard in children from different backgrounds – </a:t>
            </a:r>
            <a:r>
              <a:rPr lang="en-US" sz="700" dirty="0">
                <a:latin typeface="Arial" pitchFamily="34" charset="0"/>
                <a:ea typeface="ＭＳ Ｐゴシック" pitchFamily="34" charset="-128"/>
              </a:rPr>
              <a:t>by age 4 a child in a professional family would have experienced almost 45 million words, compared to a child in a family receiving public assistance who experienced around 13 million words. Children from professional families experienced the most encouragements and fewest discouragements in a ratio of about 6 to 1, compared to children from low-income families who experienced more discouragements than encouragements in a ratio of about 2 to 1.</a:t>
            </a:r>
            <a:endParaRPr lang="en-GB" sz="700" dirty="0">
              <a:latin typeface="Arial" pitchFamily="34" charset="0"/>
              <a:ea typeface="ＭＳ Ｐゴシック" pitchFamily="34" charset="-128"/>
            </a:endParaRPr>
          </a:p>
          <a:p>
            <a:pPr defTabSz="865480">
              <a:lnSpc>
                <a:spcPct val="80000"/>
              </a:lnSpc>
              <a:buFont typeface="Calibri" pitchFamily="34" charset="0"/>
              <a:buAutoNum type="arabicPeriod"/>
              <a:defRPr/>
            </a:pPr>
            <a:r>
              <a:rPr lang="en-US" sz="700" b="1" dirty="0">
                <a:latin typeface="Arial" pitchFamily="34" charset="0"/>
                <a:ea typeface="ＭＳ Ｐゴシック" pitchFamily="34" charset="-128"/>
              </a:rPr>
              <a:t>Fiction</a:t>
            </a:r>
            <a:r>
              <a:rPr lang="en-US" sz="700" dirty="0">
                <a:latin typeface="Arial" pitchFamily="34" charset="0"/>
                <a:ea typeface="ＭＳ Ｐゴシック" pitchFamily="34" charset="-128"/>
              </a:rPr>
              <a:t> – children coming into school with poor vocabulary are less likely to take in and learn new words than their peers who have more words in their vocabulary.</a:t>
            </a:r>
            <a:endParaRPr lang="en-GB" sz="700" dirty="0">
              <a:latin typeface="Arial" pitchFamily="34" charset="0"/>
              <a:ea typeface="ＭＳ Ｐゴシック" pitchFamily="34" charset="-128"/>
            </a:endParaRPr>
          </a:p>
          <a:p>
            <a:pPr defTabSz="865480">
              <a:lnSpc>
                <a:spcPct val="80000"/>
              </a:lnSpc>
              <a:buFont typeface="Calibri" pitchFamily="34" charset="0"/>
              <a:buAutoNum type="arabicPeriod"/>
              <a:defRPr/>
            </a:pPr>
            <a:r>
              <a:rPr lang="en-GB" sz="700" b="1" dirty="0">
                <a:latin typeface="Arial" pitchFamily="34" charset="0"/>
                <a:ea typeface="ＭＳ Ｐゴシック" pitchFamily="34" charset="-128"/>
              </a:rPr>
              <a:t>Fact </a:t>
            </a:r>
            <a:r>
              <a:rPr lang="en-GB" sz="700" dirty="0">
                <a:latin typeface="Arial" pitchFamily="34" charset="0"/>
                <a:ea typeface="ＭＳ Ｐゴシック" pitchFamily="34" charset="-128"/>
              </a:rPr>
              <a:t>– lots of strong evidence about the link between speech and language difficulties and difficulties learning to read, write and spell, e.g. children who fail to develop adequate speech and language skills in the first years of life are up to 6 times more likely to experience reading problems (Boyer, 1991). Many poor readers have underlying problems with oral language (Nation et al, 2007).</a:t>
            </a:r>
          </a:p>
          <a:p>
            <a:pPr defTabSz="865480">
              <a:lnSpc>
                <a:spcPct val="80000"/>
              </a:lnSpc>
              <a:buFont typeface="Calibri" pitchFamily="34" charset="0"/>
              <a:buAutoNum type="arabicPeriod"/>
              <a:defRPr/>
            </a:pPr>
            <a:r>
              <a:rPr lang="en-US" sz="700" b="1" dirty="0">
                <a:latin typeface="Arial" pitchFamily="34" charset="0"/>
                <a:ea typeface="ＭＳ Ｐゴシック" pitchFamily="34" charset="-128"/>
              </a:rPr>
              <a:t>Fiction</a:t>
            </a:r>
            <a:r>
              <a:rPr lang="en-US" sz="700" dirty="0">
                <a:latin typeface="Arial" pitchFamily="34" charset="0"/>
                <a:ea typeface="ＭＳ Ｐゴシック" pitchFamily="34" charset="-128"/>
              </a:rPr>
              <a:t> – just putting children together to work in groups does not mean better outcomes. Giving children skills and guidance to work together and putting them together in groups does mean better outcomes (Alexander et al, 2009). </a:t>
            </a:r>
            <a:endParaRPr lang="en-GB" sz="700" dirty="0">
              <a:latin typeface="Arial" pitchFamily="34" charset="0"/>
              <a:ea typeface="ＭＳ Ｐゴシック" pitchFamily="34" charset="-128"/>
            </a:endParaRPr>
          </a:p>
        </p:txBody>
      </p:sp>
      <p:sp>
        <p:nvSpPr>
          <p:cNvPr id="33795" name="Slide Number Placeholder 3"/>
          <p:cNvSpPr>
            <a:spLocks noGrp="1"/>
          </p:cNvSpPr>
          <p:nvPr>
            <p:ph type="sldNum" sz="quarter" idx="5"/>
          </p:nvPr>
        </p:nvSpPr>
        <p:spPr>
          <a:noFill/>
        </p:spPr>
        <p:txBody>
          <a:bodyPr/>
          <a:lstStyle/>
          <a:p>
            <a:fld id="{C1272222-FD3F-4964-BFF0-344BC450A4F8}" type="slidenum">
              <a:rPr lang="en-GB"/>
              <a:pPr/>
              <a:t>26</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p:spPr>
        <p:txBody>
          <a:bodyPr/>
          <a:lstStyle/>
          <a:p>
            <a:r>
              <a:rPr lang="en-GB" dirty="0" smtClean="0">
                <a:latin typeface="Arial" pitchFamily="34" charset="0"/>
                <a:ea typeface="ＭＳ Ｐゴシック" pitchFamily="34" charset="-128"/>
              </a:rPr>
              <a:t>Video clip from I CAN: </a:t>
            </a:r>
            <a:r>
              <a:rPr lang="en-GB" dirty="0" err="1" smtClean="0">
                <a:latin typeface="Arial" pitchFamily="34" charset="0"/>
                <a:ea typeface="ＭＳ Ｐゴシック" pitchFamily="34" charset="-128"/>
              </a:rPr>
              <a:t>www.ican.org.uk</a:t>
            </a:r>
            <a:endParaRPr lang="en-GB" dirty="0" smtClean="0">
              <a:latin typeface="Arial" pitchFamily="34" charset="0"/>
              <a:ea typeface="ＭＳ Ｐゴシック" pitchFamily="34" charset="-128"/>
            </a:endParaRP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Discuss:</a:t>
            </a:r>
          </a:p>
          <a:p>
            <a:pPr>
              <a:buFontTx/>
              <a:buChar char="•"/>
            </a:pPr>
            <a:r>
              <a:rPr lang="en-GB" b="1" dirty="0" smtClean="0">
                <a:latin typeface="Arial" pitchFamily="34" charset="0"/>
                <a:ea typeface="ＭＳ Ｐゴシック" pitchFamily="34" charset="-128"/>
              </a:rPr>
              <a:t>Attainment</a:t>
            </a:r>
            <a:r>
              <a:rPr lang="en-GB" dirty="0" smtClean="0">
                <a:latin typeface="Arial" pitchFamily="34" charset="0"/>
                <a:ea typeface="ＭＳ Ｐゴシック" pitchFamily="34" charset="-128"/>
              </a:rPr>
              <a:t> – children with SLCN get fewer GCSE A–C grades than their peers.</a:t>
            </a:r>
          </a:p>
          <a:p>
            <a:pPr>
              <a:buFontTx/>
              <a:buChar char="•"/>
            </a:pPr>
            <a:r>
              <a:rPr lang="en-GB" b="1" dirty="0" smtClean="0">
                <a:latin typeface="Arial" pitchFamily="34" charset="0"/>
                <a:ea typeface="ＭＳ Ｐゴシック" pitchFamily="34" charset="-128"/>
              </a:rPr>
              <a:t>Behaviour</a:t>
            </a:r>
            <a:r>
              <a:rPr lang="en-GB" dirty="0" smtClean="0">
                <a:latin typeface="Arial" pitchFamily="34" charset="0"/>
                <a:ea typeface="ＭＳ Ｐゴシック" pitchFamily="34" charset="-128"/>
              </a:rPr>
              <a:t> – children with SLCN are at risk of behaviour difficulties. Also, lots of children with behaviour difficulties have hidden SLCN.</a:t>
            </a:r>
          </a:p>
          <a:p>
            <a:pPr>
              <a:buFontTx/>
              <a:buChar char="•"/>
            </a:pPr>
            <a:r>
              <a:rPr lang="en-GB" b="1" dirty="0" smtClean="0">
                <a:latin typeface="Arial" pitchFamily="34" charset="0"/>
                <a:ea typeface="ＭＳ Ｐゴシック" pitchFamily="34" charset="-128"/>
              </a:rPr>
              <a:t>Emotional development</a:t>
            </a:r>
            <a:r>
              <a:rPr lang="en-GB" dirty="0" smtClean="0">
                <a:latin typeface="Arial" pitchFamily="34" charset="0"/>
                <a:ea typeface="ＭＳ Ｐゴシック" pitchFamily="34" charset="-128"/>
              </a:rPr>
              <a:t> – language is needed for self regulation, self talk and emotional development.</a:t>
            </a:r>
          </a:p>
          <a:p>
            <a:pPr>
              <a:buFontTx/>
              <a:buChar char="•"/>
            </a:pPr>
            <a:r>
              <a:rPr lang="en-GB" b="1" dirty="0" smtClean="0">
                <a:latin typeface="Arial" pitchFamily="34" charset="0"/>
                <a:ea typeface="ＭＳ Ｐゴシック" pitchFamily="34" charset="-128"/>
              </a:rPr>
              <a:t>Self esteem</a:t>
            </a:r>
            <a:r>
              <a:rPr lang="en-GB" dirty="0" smtClean="0">
                <a:latin typeface="Arial" pitchFamily="34" charset="0"/>
                <a:ea typeface="ＭＳ Ｐゴシック" pitchFamily="34" charset="-128"/>
              </a:rPr>
              <a:t> – a study of children in KS2 with SLCN, showed that they saw themselves as less popular, less clever, less liked than their peers (</a:t>
            </a:r>
            <a:r>
              <a:rPr lang="en-GB" dirty="0" err="1" smtClean="0">
                <a:latin typeface="Arial" pitchFamily="34" charset="0"/>
                <a:ea typeface="ＭＳ Ｐゴシック" pitchFamily="34" charset="-128"/>
              </a:rPr>
              <a:t>Somekh</a:t>
            </a:r>
            <a:r>
              <a:rPr lang="en-GB" dirty="0" smtClean="0">
                <a:latin typeface="Arial" pitchFamily="34" charset="0"/>
                <a:ea typeface="ＭＳ Ｐゴシック" pitchFamily="34" charset="-128"/>
              </a:rPr>
              <a:t> et al, 2003).</a:t>
            </a:r>
          </a:p>
          <a:p>
            <a:pPr>
              <a:buFontTx/>
              <a:buChar char="•"/>
            </a:pPr>
            <a:r>
              <a:rPr lang="en-GB" b="1" dirty="0" smtClean="0">
                <a:latin typeface="Arial" pitchFamily="34" charset="0"/>
                <a:ea typeface="ＭＳ Ｐゴシック" pitchFamily="34" charset="-128"/>
              </a:rPr>
              <a:t>Social skills</a:t>
            </a:r>
            <a:r>
              <a:rPr lang="en-GB" dirty="0" smtClean="0">
                <a:latin typeface="Arial" pitchFamily="34" charset="0"/>
                <a:ea typeface="ＭＳ Ｐゴシック" pitchFamily="34" charset="-128"/>
              </a:rPr>
              <a:t> – having SLCN means that social interaction and the development of social skills is more difficult. Difficulties with language are linked to behavioural, emotional and social difficulties (McCabe, 2005; </a:t>
            </a:r>
            <a:r>
              <a:rPr lang="en-GB" dirty="0" err="1" smtClean="0">
                <a:latin typeface="Arial" pitchFamily="34" charset="0"/>
                <a:ea typeface="ＭＳ Ｐゴシック" pitchFamily="34" charset="-128"/>
              </a:rPr>
              <a:t>Toppelberg</a:t>
            </a:r>
            <a:r>
              <a:rPr lang="en-GB" dirty="0" smtClean="0">
                <a:latin typeface="Arial" pitchFamily="34" charset="0"/>
                <a:ea typeface="ＭＳ Ｐゴシック" pitchFamily="34" charset="-128"/>
              </a:rPr>
              <a:t> and Shapiro, 2000).</a:t>
            </a:r>
          </a:p>
          <a:p>
            <a:pPr>
              <a:buFontTx/>
              <a:buChar char="•"/>
            </a:pPr>
            <a:r>
              <a:rPr lang="en-GB" b="1" dirty="0" smtClean="0">
                <a:latin typeface="Arial" pitchFamily="34" charset="0"/>
                <a:ea typeface="ＭＳ Ｐゴシック" pitchFamily="34" charset="-128"/>
              </a:rPr>
              <a:t>Literacy</a:t>
            </a:r>
            <a:r>
              <a:rPr lang="en-GB" dirty="0" smtClean="0">
                <a:latin typeface="Arial" pitchFamily="34" charset="0"/>
                <a:ea typeface="ＭＳ Ｐゴシック" pitchFamily="34" charset="-128"/>
              </a:rPr>
              <a:t> – there are well rehearsed links (already covered). Reduced vocabulary size is associated with later literacy and educational achievement (</a:t>
            </a:r>
            <a:r>
              <a:rPr lang="en-GB" dirty="0" err="1" smtClean="0">
                <a:latin typeface="Arial" pitchFamily="34" charset="0"/>
                <a:ea typeface="ＭＳ Ｐゴシック" pitchFamily="34" charset="-128"/>
              </a:rPr>
              <a:t>Dockrell</a:t>
            </a:r>
            <a:r>
              <a:rPr lang="en-GB" dirty="0" smtClean="0">
                <a:latin typeface="Arial" pitchFamily="34" charset="0"/>
                <a:ea typeface="ＭＳ Ｐゴシック" pitchFamily="34" charset="-128"/>
              </a:rPr>
              <a:t>, Lindsay, </a:t>
            </a:r>
            <a:r>
              <a:rPr lang="en-GB" dirty="0" err="1" smtClean="0">
                <a:latin typeface="Arial" pitchFamily="34" charset="0"/>
                <a:ea typeface="ＭＳ Ｐゴシック" pitchFamily="34" charset="-128"/>
              </a:rPr>
              <a:t>Palikara</a:t>
            </a:r>
            <a:r>
              <a:rPr lang="en-GB" dirty="0" smtClean="0">
                <a:latin typeface="Arial" pitchFamily="34" charset="0"/>
                <a:ea typeface="ＭＳ Ｐゴシック" pitchFamily="34" charset="-128"/>
              </a:rPr>
              <a:t> and Cullen, 2007), and problems with reading comprehension have been linked with poor language skills (</a:t>
            </a:r>
            <a:r>
              <a:rPr lang="en-GB" dirty="0" err="1" smtClean="0">
                <a:latin typeface="Arial" pitchFamily="34" charset="0"/>
                <a:ea typeface="ＭＳ Ｐゴシック" pitchFamily="34" charset="-128"/>
              </a:rPr>
              <a:t>Stothard</a:t>
            </a:r>
            <a:r>
              <a:rPr lang="en-GB" dirty="0" smtClean="0">
                <a:latin typeface="Arial" pitchFamily="34" charset="0"/>
                <a:ea typeface="ＭＳ Ｐゴシック" pitchFamily="34" charset="-128"/>
              </a:rPr>
              <a:t> and </a:t>
            </a:r>
            <a:r>
              <a:rPr lang="en-GB" dirty="0" err="1" smtClean="0">
                <a:latin typeface="Arial" pitchFamily="34" charset="0"/>
                <a:ea typeface="ＭＳ Ｐゴシック" pitchFamily="34" charset="-128"/>
              </a:rPr>
              <a:t>Hulme</a:t>
            </a:r>
            <a:r>
              <a:rPr lang="en-GB" dirty="0" smtClean="0">
                <a:latin typeface="Arial" pitchFamily="34" charset="0"/>
                <a:ea typeface="ＭＳ Ｐゴシック" pitchFamily="34" charset="-128"/>
              </a:rPr>
              <a:t>, 1995). Many poor readers have underlying problems with oral language (Nation et al, 2007).</a:t>
            </a:r>
          </a:p>
          <a:p>
            <a:pPr>
              <a:buFontTx/>
              <a:buChar char="•"/>
            </a:pPr>
            <a:r>
              <a:rPr lang="en-GB" b="1" dirty="0" smtClean="0">
                <a:latin typeface="Arial" pitchFamily="34" charset="0"/>
                <a:ea typeface="ＭＳ Ｐゴシック" pitchFamily="34" charset="-128"/>
              </a:rPr>
              <a:t>Learning</a:t>
            </a:r>
            <a:r>
              <a:rPr lang="en-GB" dirty="0" smtClean="0">
                <a:latin typeface="Arial" pitchFamily="34" charset="0"/>
                <a:ea typeface="ＭＳ Ｐゴシック" pitchFamily="34" charset="-128"/>
              </a:rPr>
              <a:t> – we need language for learning (this has been covered already).</a:t>
            </a:r>
          </a:p>
        </p:txBody>
      </p:sp>
      <p:sp>
        <p:nvSpPr>
          <p:cNvPr id="37891" name="Slide Number Placeholder 3"/>
          <p:cNvSpPr>
            <a:spLocks noGrp="1"/>
          </p:cNvSpPr>
          <p:nvPr>
            <p:ph type="sldNum" sz="quarter" idx="5"/>
          </p:nvPr>
        </p:nvSpPr>
        <p:spPr>
          <a:noFill/>
        </p:spPr>
        <p:txBody>
          <a:bodyPr/>
          <a:lstStyle/>
          <a:p>
            <a:fld id="{3FB018CD-6E89-4271-8D2B-68AED6DF8D86}" type="slidenum">
              <a:rPr lang="en-US"/>
              <a:pPr/>
              <a:t>27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p:spPr>
        <p:txBody>
          <a:bodyPr/>
          <a:lstStyle/>
          <a:p>
            <a:endParaRPr lang="en-GB" sz="800" i="1" dirty="0">
              <a:latin typeface="Arial" pitchFamily="34" charset="0"/>
              <a:ea typeface="ＭＳ Ｐゴシック" pitchFamily="34" charset="-128"/>
            </a:endParaRPr>
          </a:p>
          <a:p>
            <a:r>
              <a:rPr lang="en-GB" dirty="0" smtClean="0">
                <a:latin typeface="Arial" pitchFamily="34" charset="0"/>
                <a:ea typeface="ＭＳ Ｐゴシック" pitchFamily="34" charset="-128"/>
              </a:rPr>
              <a:t>Explain that the intervention is designed for children with  </a:t>
            </a:r>
            <a:r>
              <a:rPr lang="en-GB" b="1" dirty="0" smtClean="0">
                <a:latin typeface="Arial" pitchFamily="34" charset="0"/>
                <a:ea typeface="ＭＳ Ｐゴシック" pitchFamily="34" charset="-128"/>
              </a:rPr>
              <a:t>language delay</a:t>
            </a:r>
            <a:r>
              <a:rPr lang="en-GB" dirty="0" smtClean="0">
                <a:latin typeface="Arial" pitchFamily="34" charset="0"/>
                <a:ea typeface="ＭＳ Ｐゴシック" pitchFamily="34" charset="-128"/>
              </a:rPr>
              <a:t>.  This means children who have intact language learning ability in themselves but for some reason haven’t had the opportunity to develop age appropriate language skills.  This intervention is </a:t>
            </a:r>
            <a:r>
              <a:rPr lang="en-GB" b="1" dirty="0" smtClean="0">
                <a:latin typeface="Arial" pitchFamily="34" charset="0"/>
                <a:ea typeface="ＭＳ Ｐゴシック" pitchFamily="34" charset="-128"/>
              </a:rPr>
              <a:t>not </a:t>
            </a:r>
            <a:r>
              <a:rPr lang="en-GB" dirty="0" smtClean="0">
                <a:latin typeface="Arial" pitchFamily="34" charset="0"/>
                <a:ea typeface="ＭＳ Ｐゴシック" pitchFamily="34" charset="-128"/>
              </a:rPr>
              <a:t>designed for children who would be appropriate for a Speech and Language Therapist to see. </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Signpost to the Participant Book where this information is supplied.</a:t>
            </a:r>
          </a:p>
          <a:p>
            <a:pPr marL="0" lvl="1"/>
            <a:endParaRPr lang="en-GB" dirty="0" smtClean="0">
              <a:latin typeface="Arial" pitchFamily="34" charset="0"/>
              <a:ea typeface="ＭＳ Ｐゴシック" pitchFamily="34" charset="-128"/>
            </a:endParaRPr>
          </a:p>
          <a:p>
            <a:pPr marL="0" lvl="1"/>
            <a:r>
              <a:rPr lang="en-GB" dirty="0" smtClean="0">
                <a:latin typeface="Arial" pitchFamily="34" charset="0"/>
                <a:ea typeface="ＭＳ Ｐゴシック" pitchFamily="34" charset="-128"/>
              </a:rPr>
              <a:t>‘Repairing</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 conversations may need some explanation: this is where communication breaks down because the listener doesn’t understand but the child is unable to reword, add explanations or adjust their communication so it’s successful</a:t>
            </a:r>
          </a:p>
        </p:txBody>
      </p:sp>
      <p:sp>
        <p:nvSpPr>
          <p:cNvPr id="44035" name="Slide Number Placeholder 3"/>
          <p:cNvSpPr>
            <a:spLocks noGrp="1"/>
          </p:cNvSpPr>
          <p:nvPr>
            <p:ph type="sldNum" sz="quarter" idx="5"/>
          </p:nvPr>
        </p:nvSpPr>
        <p:spPr>
          <a:noFill/>
        </p:spPr>
        <p:txBody>
          <a:bodyPr/>
          <a:lstStyle/>
          <a:p>
            <a:fld id="{EC18885C-C814-42A2-81D7-15B680114A8A}" type="slidenum">
              <a:rPr lang="en-US"/>
              <a:pPr/>
              <a:t>28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ln/>
        </p:spPr>
        <p:txBody>
          <a:bodyPr/>
          <a:lstStyle/>
          <a:p>
            <a:r>
              <a:rPr lang="en-GB" smtClean="0">
                <a:latin typeface="Arial" pitchFamily="34" charset="0"/>
                <a:ea typeface="ＭＳ Ｐゴシック" pitchFamily="34" charset="-128"/>
              </a:rPr>
              <a:t>Explain that children with identified SEN, who are already receiving specialist support may well benefit from the programme, but the children who will benefit most are those who have the potential to catch up in a relatively short period of time.</a:t>
            </a:r>
          </a:p>
        </p:txBody>
      </p:sp>
      <p:sp>
        <p:nvSpPr>
          <p:cNvPr id="48131" name="Slide Number Placeholder 3"/>
          <p:cNvSpPr>
            <a:spLocks noGrp="1"/>
          </p:cNvSpPr>
          <p:nvPr>
            <p:ph type="sldNum" sz="quarter" idx="5"/>
          </p:nvPr>
        </p:nvSpPr>
        <p:spPr>
          <a:noFill/>
        </p:spPr>
        <p:txBody>
          <a:bodyPr/>
          <a:lstStyle/>
          <a:p>
            <a:fld id="{C2069102-AB64-40EA-BAAC-74677FDAE202}" type="slidenum">
              <a:rPr lang="en-US"/>
              <a:pPr/>
              <a:t>29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ln/>
        </p:spPr>
      </p:sp>
      <p:sp>
        <p:nvSpPr>
          <p:cNvPr id="63490" name="Notes Placeholder 2"/>
          <p:cNvSpPr>
            <a:spLocks noGrp="1"/>
          </p:cNvSpPr>
          <p:nvPr>
            <p:ph type="body" idx="1"/>
          </p:nvPr>
        </p:nvSpPr>
        <p:spPr>
          <a:noFill/>
          <a:ln/>
        </p:spPr>
        <p:txBody>
          <a:bodyPr/>
          <a:lstStyle/>
          <a:p>
            <a:pPr>
              <a:buFontTx/>
              <a:buChar char="•"/>
            </a:pPr>
            <a:r>
              <a:rPr lang="en-GB" smtClean="0">
                <a:latin typeface="Arial" pitchFamily="34" charset="0"/>
                <a:ea typeface="ＭＳ Ｐゴシック" pitchFamily="34" charset="-128"/>
              </a:rPr>
              <a:t>Highlight that each element is colour coded throughout the programme.</a:t>
            </a:r>
          </a:p>
          <a:p>
            <a:pPr>
              <a:buFontTx/>
              <a:buChar char="•"/>
            </a:pPr>
            <a:r>
              <a:rPr lang="en-GB" smtClean="0">
                <a:latin typeface="Arial" pitchFamily="34" charset="0"/>
                <a:ea typeface="ＭＳ Ｐゴシック" pitchFamily="34" charset="-128"/>
              </a:rPr>
              <a:t>The last 2 weeks don</a:t>
            </a:r>
            <a:r>
              <a:rPr lang="en-GB" altLang="en-US" smtClean="0">
                <a:latin typeface="Arial" pitchFamily="34" charset="0"/>
                <a:ea typeface="ＭＳ Ｐゴシック" pitchFamily="34" charset="-128"/>
              </a:rPr>
              <a:t>’</a:t>
            </a:r>
            <a:r>
              <a:rPr lang="en-GB" smtClean="0">
                <a:latin typeface="Arial" pitchFamily="34" charset="0"/>
                <a:ea typeface="ＭＳ Ｐゴシック" pitchFamily="34" charset="-128"/>
              </a:rPr>
              <a:t>t have a specific focus, but aim to draw the whole programme together</a:t>
            </a:r>
          </a:p>
          <a:p>
            <a:pPr>
              <a:buFontTx/>
              <a:buChar char="•"/>
            </a:pPr>
            <a:r>
              <a:rPr lang="en-GB" smtClean="0">
                <a:latin typeface="Arial" pitchFamily="34" charset="0"/>
                <a:ea typeface="ＭＳ Ｐゴシック" pitchFamily="34" charset="-128"/>
              </a:rPr>
              <a:t>Show posters from the Talk Boost Manual and put round the room.</a:t>
            </a:r>
          </a:p>
        </p:txBody>
      </p:sp>
      <p:sp>
        <p:nvSpPr>
          <p:cNvPr id="63491" name="Slide Number Placeholder 3"/>
          <p:cNvSpPr>
            <a:spLocks noGrp="1"/>
          </p:cNvSpPr>
          <p:nvPr>
            <p:ph type="sldNum" sz="quarter" idx="5"/>
          </p:nvPr>
        </p:nvSpPr>
        <p:spPr>
          <a:noFill/>
        </p:spPr>
        <p:txBody>
          <a:bodyPr/>
          <a:lstStyle/>
          <a:p>
            <a:fld id="{7EA70E23-8F04-4CF2-94B4-819169FE19DE}" type="slidenum">
              <a:rPr lang="en-US"/>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a:ln/>
        </p:spPr>
      </p:sp>
      <p:sp>
        <p:nvSpPr>
          <p:cNvPr id="87042" name="Notes Placeholder 2"/>
          <p:cNvSpPr>
            <a:spLocks noGrp="1"/>
          </p:cNvSpPr>
          <p:nvPr>
            <p:ph type="body" idx="1"/>
          </p:nvPr>
        </p:nvSpPr>
        <p:spPr>
          <a:noFill/>
          <a:ln/>
        </p:spPr>
        <p:txBody>
          <a:bodyPr/>
          <a:lstStyle/>
          <a:p>
            <a:endParaRPr lang="en-GB" i="1" dirty="0" smtClean="0">
              <a:solidFill>
                <a:srgbClr val="FF0000"/>
              </a:solidFill>
              <a:latin typeface="Helvetica Neue" pitchFamily="124" charset="0"/>
              <a:ea typeface="ＭＳ Ｐゴシック" pitchFamily="34" charset="-128"/>
            </a:endParaRPr>
          </a:p>
          <a:p>
            <a:r>
              <a:rPr lang="en-GB" dirty="0" smtClean="0">
                <a:latin typeface="Arial" pitchFamily="34" charset="0"/>
                <a:ea typeface="ＭＳ Ｐゴシック" pitchFamily="34" charset="-128"/>
              </a:rPr>
              <a:t>Go through the word magic template using the word </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pineapple</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a:t>
            </a:r>
          </a:p>
          <a:p>
            <a:endParaRPr lang="en-GB" dirty="0" smtClean="0">
              <a:latin typeface="Arial" pitchFamily="34" charset="0"/>
              <a:ea typeface="ＭＳ Ｐゴシック" pitchFamily="34" charset="-128"/>
            </a:endParaRPr>
          </a:p>
          <a:p>
            <a:r>
              <a:rPr lang="en-GB" b="1" dirty="0" smtClean="0">
                <a:latin typeface="Arial" pitchFamily="34" charset="0"/>
                <a:ea typeface="ＭＳ Ｐゴシック" pitchFamily="34" charset="-128"/>
              </a:rPr>
              <a:t>Activity: </a:t>
            </a:r>
            <a:endParaRPr lang="en-GB" dirty="0" smtClean="0">
              <a:latin typeface="Arial" pitchFamily="34" charset="0"/>
              <a:ea typeface="ＭＳ Ｐゴシック" pitchFamily="34" charset="-128"/>
            </a:endParaRPr>
          </a:p>
          <a:p>
            <a:pPr>
              <a:buFontTx/>
              <a:buChar char="•"/>
            </a:pPr>
            <a:r>
              <a:rPr lang="en-GB" dirty="0" smtClean="0">
                <a:latin typeface="Arial" pitchFamily="34" charset="0"/>
                <a:ea typeface="ＭＳ Ｐゴシック" pitchFamily="34" charset="-128"/>
              </a:rPr>
              <a:t>In groups of 5/6 use the word magic template from the Participant</a:t>
            </a:r>
            <a:r>
              <a:rPr lang="en-GB" baseline="0" dirty="0" smtClean="0">
                <a:latin typeface="Arial" pitchFamily="34" charset="0"/>
                <a:ea typeface="ＭＳ Ｐゴシック" pitchFamily="34" charset="-128"/>
              </a:rPr>
              <a:t> </a:t>
            </a:r>
            <a:r>
              <a:rPr lang="en-GB" dirty="0" smtClean="0">
                <a:latin typeface="Arial" pitchFamily="34" charset="0"/>
                <a:ea typeface="ＭＳ Ｐゴシック" pitchFamily="34" charset="-128"/>
              </a:rPr>
              <a:t>Book Appendix B. </a:t>
            </a:r>
          </a:p>
          <a:p>
            <a:pPr>
              <a:buFontTx/>
              <a:buChar char="•"/>
            </a:pPr>
            <a:r>
              <a:rPr lang="en-GB" dirty="0" smtClean="0">
                <a:latin typeface="Arial" pitchFamily="34" charset="0"/>
                <a:ea typeface="ＭＳ Ｐゴシック" pitchFamily="34" charset="-128"/>
              </a:rPr>
              <a:t>Give each group a word to work through – one person takes the lead and practises the process.</a:t>
            </a:r>
          </a:p>
          <a:p>
            <a:pPr>
              <a:buFontTx/>
              <a:buChar char="•"/>
            </a:pPr>
            <a:r>
              <a:rPr lang="en-GB" dirty="0" smtClean="0">
                <a:latin typeface="Arial" pitchFamily="34" charset="0"/>
                <a:ea typeface="ＭＳ Ｐゴシック" pitchFamily="34" charset="-128"/>
              </a:rPr>
              <a:t>You can use your own choice of words, or try these suggestions: alligator, cactus, tepee, rucksack, greenhouse, diary, torch.</a:t>
            </a:r>
          </a:p>
        </p:txBody>
      </p:sp>
      <p:sp>
        <p:nvSpPr>
          <p:cNvPr id="87043" name="Slide Number Placeholder 3"/>
          <p:cNvSpPr>
            <a:spLocks noGrp="1"/>
          </p:cNvSpPr>
          <p:nvPr>
            <p:ph type="sldNum" sz="quarter" idx="5"/>
          </p:nvPr>
        </p:nvSpPr>
        <p:spPr>
          <a:noFill/>
        </p:spPr>
        <p:txBody>
          <a:bodyPr/>
          <a:lstStyle/>
          <a:p>
            <a:fld id="{A26CB870-D92B-47C0-8E03-2B5B7488E845}" type="slidenum">
              <a:rPr lang="en-US"/>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Baby uses an </a:t>
            </a:r>
            <a:r>
              <a:rPr lang="en-US" dirty="0" err="1" smtClean="0"/>
              <a:t>Ipad</a:t>
            </a:r>
            <a:r>
              <a:rPr lang="en-US" dirty="0" smtClean="0"/>
              <a:t> https://</a:t>
            </a:r>
            <a:r>
              <a:rPr lang="en-US" dirty="0" err="1" smtClean="0"/>
              <a:t>www.youtube.com</a:t>
            </a:r>
            <a:r>
              <a:rPr lang="en-US" dirty="0" smtClean="0"/>
              <a:t>/</a:t>
            </a:r>
            <a:r>
              <a:rPr lang="en-US" dirty="0" err="1" smtClean="0"/>
              <a:t>watch?v</a:t>
            </a:r>
            <a:r>
              <a:rPr lang="en-US" dirty="0" smtClean="0"/>
              <a:t>=P3MZVwXW37s</a:t>
            </a:r>
            <a:endParaRPr lang="en-US" dirty="0"/>
          </a:p>
        </p:txBody>
      </p:sp>
    </p:spTree>
    <p:extLst>
      <p:ext uri="{BB962C8B-B14F-4D97-AF65-F5344CB8AC3E}">
        <p14:creationId xmlns:p14="http://schemas.microsoft.com/office/powerpoint/2010/main" val="3562166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5" name="Rectangle 3"/>
          <p:cNvSpPr>
            <a:spLocks noGrp="1" noChangeArrowheads="1"/>
          </p:cNvSpPr>
          <p:nvPr>
            <p:ph type="body" idx="1"/>
          </p:nvPr>
        </p:nvSpPr>
        <p:spPr bwMode="auto">
          <a:noFill/>
        </p:spPr>
        <p:txBody>
          <a:bodyPr/>
          <a:lstStyle/>
          <a:p>
            <a:pPr eaLnBrk="1" hangingPunct="1">
              <a:spcBef>
                <a:spcPct val="0"/>
              </a:spcBef>
            </a:pPr>
            <a:r>
              <a:rPr lang="en-US" dirty="0" smtClean="0"/>
              <a:t>Details training &amp; accreditation. Only some of the bullet points will be relevant if only training OR accreditation is being considered.</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Pens Day’ video clip: http://</a:t>
            </a:r>
            <a:r>
              <a:rPr lang="en-US" dirty="0" err="1" smtClean="0"/>
              <a:t>www.thecommunicationtrust.org.uk</a:t>
            </a:r>
            <a:r>
              <a:rPr lang="en-US" dirty="0" smtClean="0"/>
              <a:t>/projects/no-pens-day-</a:t>
            </a:r>
            <a:r>
              <a:rPr lang="en-US" dirty="0" err="1" smtClean="0"/>
              <a:t>wednesday</a:t>
            </a:r>
            <a:r>
              <a:rPr lang="en-US" dirty="0" smtClean="0"/>
              <a:t>/</a:t>
            </a:r>
            <a:endParaRPr lang="en-US" dirty="0"/>
          </a:p>
        </p:txBody>
      </p:sp>
    </p:spTree>
    <p:extLst>
      <p:ext uri="{BB962C8B-B14F-4D97-AF65-F5344CB8AC3E}">
        <p14:creationId xmlns:p14="http://schemas.microsoft.com/office/powerpoint/2010/main" val="1490703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64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Calibri"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txBox="1"/>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21" name="Shape 3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rnd">
            <a:solidFill>
              <a:srgbClr val="000000"/>
            </a:solidFill>
            <a:prstDash val="solid"/>
            <a:miter/>
            <a:headEnd type="none" w="med" len="med"/>
            <a:tailEnd type="none" w="med" len="med"/>
          </a:ln>
        </p:spPr>
      </p:sp>
      <p:sp>
        <p:nvSpPr>
          <p:cNvPr id="322" name="Shape 322"/>
          <p:cNvSpPr txBox="1">
            <a:spLocks noGrp="1"/>
          </p:cNvSpPr>
          <p:nvPr>
            <p:ph type="body" idx="1"/>
          </p:nvPr>
        </p:nvSpPr>
        <p:spPr>
          <a:xfrm>
            <a:off x="914400" y="4341812"/>
            <a:ext cx="5029199" cy="4116386"/>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The relative lack of attention paid to the social and cultural context of child development has been a substantial criticism of Piaget's ideas. One of Piaget's critics on this point was a Russian contemporary, Lev Vygotsky. His theory of development only emerged many years after his death and he is seen as the founder of an area of developmental research known as ‘social constructivism’.</a:t>
            </a:r>
          </a:p>
          <a:p>
            <a:endParaRPr lang="en-US" sz="1800" b="0" i="0" u="none" strike="noStrike" cap="none" baseline="0"/>
          </a:p>
          <a:p>
            <a:pPr marL="0" marR="0" lvl="0" indent="0" algn="l" rtl="0">
              <a:buSzPct val="25000"/>
              <a:buFont typeface="Arial"/>
              <a:buNone/>
            </a:pPr>
            <a:r>
              <a:rPr lang="en-US" sz="1800" b="0" i="0" u="none" strike="noStrike" cap="none" baseline="0"/>
              <a:t>Link to puzzles completed: The puzzles illustrate the significance of reasoning and cognitive ability being embedded in, and affected by, particular social contexts. The second puzzle is much easier than the first for most people, but the logical form of the reasoning required in both puzzles is the same. The significance of social context for Vygotsky is well illustrated by his views on the development of thought and language.</a:t>
            </a:r>
          </a:p>
          <a:p>
            <a:endParaRPr lang="en-US" sz="1800" b="0" i="0" u="none" strike="noStrike" cap="none" baseline="0"/>
          </a:p>
          <a:p>
            <a:pPr marL="0" marR="0" lvl="0" indent="0" algn="l" rtl="0">
              <a:buSzPct val="25000"/>
              <a:buFont typeface="Arial"/>
              <a:buNone/>
            </a:pPr>
            <a:r>
              <a:rPr lang="en-US" sz="1800" b="0" i="0" u="none" strike="noStrike" cap="none" baseline="0"/>
              <a:t>Vygotsky’s theory is one of the foundations of constructivism. It asserts three major themes:</a:t>
            </a:r>
          </a:p>
          <a:p>
            <a:pPr marL="0" marR="0" lvl="0" indent="0" algn="l" rtl="0">
              <a:buSzPct val="25000"/>
              <a:buFont typeface="Arial"/>
              <a:buNone/>
            </a:pPr>
            <a:r>
              <a:rPr lang="en-US" sz="1800" b="0" i="1" u="none" strike="noStrike" cap="none" baseline="0"/>
              <a:t>Major themes:</a:t>
            </a:r>
          </a:p>
          <a:p>
            <a:pPr marL="0" marR="0" lvl="0" indent="0" algn="l" rtl="0">
              <a:buSzPct val="25000"/>
              <a:buFont typeface="Arial"/>
              <a:buNone/>
            </a:pPr>
            <a:r>
              <a:rPr lang="en-US" sz="1800" b="0" i="0" u="none" strike="noStrike" cap="none" baseline="0"/>
              <a:t>Social interaction plays a fundamental role in the process of cognitive development. In contrast to Jean Piaget’s understanding of child development (in which development necessarily precedes learning), Vygotsky felt social learning precedes development. He states: “Every function in the child’s cultural development appears twice: first, on the social level, and later, on the individual level; first, between people (interpsychological) and then inside the child (intrapsychological).” (Vygotsky, 1978).</a:t>
            </a:r>
          </a:p>
          <a:p>
            <a:pPr marL="0" marR="0" lvl="0" indent="0" algn="l" rtl="0">
              <a:buSzPct val="25000"/>
              <a:buFont typeface="Arial"/>
              <a:buNone/>
            </a:pPr>
            <a:r>
              <a:rPr lang="en-US" sz="1800" b="0" i="0" u="none" strike="noStrike" cap="none" baseline="0"/>
              <a:t>The More Knowledgeable Other (MKO). The MKO refers to anyone who has a better understanding or a higher ability level than the learner, with respect to a particular task, process, or concept. The MKO is normally thought of as being a teacher, coach, or older adult, but the MKO could also be peers, a younger person, or even computers.</a:t>
            </a:r>
          </a:p>
          <a:p>
            <a:pPr marL="0" marR="0" lvl="0" indent="0" algn="l" rtl="0">
              <a:buSzPct val="25000"/>
              <a:buFont typeface="Arial"/>
              <a:buNone/>
            </a:pPr>
            <a:r>
              <a:rPr lang="en-US" sz="1800" b="0" i="0" u="none" strike="noStrike" cap="none" baseline="0"/>
              <a:t>The Zone of Proximal Development (ZPD). The ZPD is the distance between a student’s ability to perform a task under adult guidance and/or with peer collaboration and the student’s ability solving the problem independently. According to Vygotsky, learning occurred in this zone.</a:t>
            </a:r>
          </a:p>
          <a:p>
            <a:pPr marL="0" marR="0" lvl="0" indent="0" algn="l" rtl="0">
              <a:buSzPct val="25000"/>
              <a:buFont typeface="Arial"/>
              <a:buNone/>
            </a:pPr>
            <a:r>
              <a:rPr lang="en-US" sz="1800" b="0" i="0" u="none" strike="noStrike" cap="none" baseline="0"/>
              <a:t>Vygotsky focused on the connections between people and the sociocultural context in which they act and interact in shared experiences (Crawford, 1996). According to Vygotsky, humans use tools that develop from a culture, such as speech and writing, to mediate their social environments. Initially children develop these tools to serve solely as social functions, ways to communicate needs. Vygotsky believed that the internalization of these tools led to higher thinking skills.</a:t>
            </a:r>
          </a:p>
          <a:p>
            <a:pPr marL="0" marR="0" lvl="0" indent="0" algn="l" rtl="0">
              <a:buSzPct val="25000"/>
              <a:buFont typeface="Arial"/>
              <a:buNone/>
            </a:pPr>
            <a:r>
              <a:rPr lang="en-US" sz="1800" b="0" i="1" u="none" strike="noStrike" cap="none" baseline="0"/>
              <a:t>Applications of the Vygotsky’s Social Development Theory</a:t>
            </a:r>
          </a:p>
          <a:p>
            <a:pPr marL="0" marR="0" lvl="0" indent="0" algn="l" rtl="0">
              <a:buSzPct val="25000"/>
              <a:buFont typeface="Arial"/>
              <a:buNone/>
            </a:pPr>
            <a:r>
              <a:rPr lang="en-US" sz="1800" b="0" i="0" u="none" strike="noStrike" cap="none" baseline="0"/>
              <a:t>Many schools have traditionally held a transmissionist or instructionist model in which a teacher or lecturer ‘transmits’ information to students. In contrast, Vygotsky’s theory promotes learning contexts in which students play an active role in learning. Roles of the teacher and student are therefore shifted, as a teacher should collaborate with his or her students in order to help facilitate meaning construction in students. Learning therefore becomes a reciprocal experience for the students and teacher.</a:t>
            </a:r>
          </a:p>
          <a:p>
            <a:pPr marL="0" marR="0" lvl="0" indent="0" algn="l" rtl="0">
              <a:buSzPct val="25000"/>
              <a:buFont typeface="Arial"/>
              <a:buNone/>
            </a:pPr>
            <a:r>
              <a:rPr lang="en-US" sz="1800" b="0" i="0" u="none" strike="noStrike" cap="none" baseline="0"/>
              <a:t>Source: http://www.learning-theories.com/vygotskys-social-learning-theory.html</a:t>
            </a:r>
          </a:p>
          <a:p>
            <a:endParaRPr lang="en-US" sz="1800" b="0" i="0" u="none" strike="noStrike" cap="none" baseline="0"/>
          </a:p>
        </p:txBody>
      </p:sp>
      <p:sp>
        <p:nvSpPr>
          <p:cNvPr id="323" name="Shape 323"/>
          <p:cNvSpPr txBox="1">
            <a:spLocks noGrp="1"/>
          </p:cNvSpPr>
          <p:nvPr>
            <p:ph type="sldNum" idx="12"/>
          </p:nvPr>
        </p:nvSpPr>
        <p:spPr>
          <a:xfrm>
            <a:off x="3884612" y="8685211"/>
            <a:ext cx="2971799" cy="457200"/>
          </a:xfrm>
          <a:prstGeom prst="rect">
            <a:avLst/>
          </a:prstGeom>
          <a:noFill/>
          <a:ln>
            <a:noFill/>
          </a:ln>
        </p:spPr>
        <p:txBody>
          <a:bodyPr lIns="91425" tIns="45700" rIns="91425" bIns="45700" anchor="b" anchorCtr="0">
            <a:noAutofit/>
          </a:bodyPr>
          <a:lstStyle/>
          <a:p>
            <a:pPr>
              <a:buNone/>
            </a:pPr>
            <a:r>
              <a:rPr lang="en-US"/>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rnd">
            <a:solidFill>
              <a:srgbClr val="000000"/>
            </a:solidFill>
            <a:prstDash val="solid"/>
            <a:miter/>
            <a:headEnd type="none" w="med" len="med"/>
            <a:tailEnd type="none" w="med" len="med"/>
          </a:ln>
        </p:spPr>
      </p:sp>
      <p:sp>
        <p:nvSpPr>
          <p:cNvPr id="364" name="Shape 36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Brofenbrenner (1979) ‘nested social constructs’ – constrained by developing architecture of the brain. From revised EYFS and cited in Evangelou (2009)</a:t>
            </a:r>
          </a:p>
          <a:p>
            <a:endParaRPr lang="en-US" sz="1800" b="0" i="0" u="none" strike="noStrike" cap="none" baseline="0"/>
          </a:p>
        </p:txBody>
      </p:sp>
      <p:sp>
        <p:nvSpPr>
          <p:cNvPr id="365" name="Shape 365"/>
          <p:cNvSpPr txBox="1"/>
          <p:nvPr/>
        </p:nvSpPr>
        <p:spPr>
          <a:xfrm>
            <a:off x="3884612" y="8685211"/>
            <a:ext cx="2971799" cy="457200"/>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
        <p:nvSpPr>
          <p:cNvPr id="366" name="Shape 366"/>
          <p:cNvSpPr txBox="1">
            <a:spLocks noGrp="1"/>
          </p:cNvSpPr>
          <p:nvPr>
            <p:ph type="sldNum" idx="12"/>
          </p:nvPr>
        </p:nvSpPr>
        <p:spPr>
          <a:xfrm>
            <a:off x="3884612" y="8685211"/>
            <a:ext cx="2971799" cy="457200"/>
          </a:xfrm>
          <a:prstGeom prst="rect">
            <a:avLst/>
          </a:prstGeom>
          <a:noFill/>
          <a:ln>
            <a:noFill/>
          </a:ln>
        </p:spPr>
        <p:txBody>
          <a:bodyPr lIns="91425" tIns="45700" rIns="91425" bIns="45700" anchor="b" anchorCtr="0">
            <a:noAutofit/>
          </a:bodyPr>
          <a:lstStyle/>
          <a:p>
            <a:pPr>
              <a:buNone/>
            </a:pPr>
            <a:r>
              <a:rPr lang="en-US"/>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Still Face Experiment: Dr. Edward </a:t>
            </a:r>
            <a:r>
              <a:rPr lang="en-US" b="1" dirty="0" err="1" smtClean="0"/>
              <a:t>Tronick</a:t>
            </a:r>
            <a:endParaRPr lang="en-US" dirty="0" smtClean="0"/>
          </a:p>
          <a:p>
            <a:r>
              <a:rPr lang="en-US" dirty="0" smtClean="0">
                <a:hlinkClick r:id="rId3"/>
              </a:rPr>
              <a:t>http://www.youtube.com/watch?v=apzXGEbZht0</a:t>
            </a:r>
            <a:endParaRPr lang="en-US" dirty="0" smtClean="0"/>
          </a:p>
          <a:p>
            <a:endParaRPr lang="en-US" dirty="0" smtClean="0"/>
          </a:p>
          <a:p>
            <a:endParaRPr lang="en-US" dirty="0"/>
          </a:p>
        </p:txBody>
      </p:sp>
    </p:spTree>
    <p:extLst>
      <p:ext uri="{BB962C8B-B14F-4D97-AF65-F5344CB8AC3E}">
        <p14:creationId xmlns:p14="http://schemas.microsoft.com/office/powerpoint/2010/main" val="2929603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with detailed notes</a:t>
            </a:r>
            <a:endParaRPr lang="en-US" dirty="0"/>
          </a:p>
        </p:txBody>
      </p:sp>
    </p:spTree>
    <p:extLst>
      <p:ext uri="{BB962C8B-B14F-4D97-AF65-F5344CB8AC3E}">
        <p14:creationId xmlns:p14="http://schemas.microsoft.com/office/powerpoint/2010/main" val="868364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significant about this – unpick the language used.</a:t>
            </a:r>
          </a:p>
          <a:p>
            <a:r>
              <a:rPr lang="en-US" dirty="0" smtClean="0"/>
              <a:t>Opportunities</a:t>
            </a:r>
          </a:p>
          <a:p>
            <a:r>
              <a:rPr lang="en-US" dirty="0" smtClean="0"/>
              <a:t>Experience</a:t>
            </a:r>
          </a:p>
          <a:p>
            <a:r>
              <a:rPr lang="en-US" dirty="0" smtClean="0"/>
              <a:t>Rich environment</a:t>
            </a:r>
          </a:p>
          <a:p>
            <a:r>
              <a:rPr lang="en-US" dirty="0" smtClean="0"/>
              <a:t>Expressing themselves</a:t>
            </a:r>
            <a:endParaRPr lang="en-US" dirty="0"/>
          </a:p>
        </p:txBody>
      </p:sp>
    </p:spTree>
    <p:extLst>
      <p:ext uri="{BB962C8B-B14F-4D97-AF65-F5344CB8AC3E}">
        <p14:creationId xmlns:p14="http://schemas.microsoft.com/office/powerpoint/2010/main" val="2449002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a:ln/>
        </p:spPr>
      </p:sp>
      <p:sp>
        <p:nvSpPr>
          <p:cNvPr id="8194" name="Notes Placeholder 2"/>
          <p:cNvSpPr>
            <a:spLocks noGrp="1"/>
          </p:cNvSpPr>
          <p:nvPr>
            <p:ph type="body" idx="1"/>
          </p:nvPr>
        </p:nvSpPr>
        <p:spPr>
          <a:noFill/>
          <a:ln/>
        </p:spPr>
        <p:txBody>
          <a:bodyPr/>
          <a:lstStyle/>
          <a:p>
            <a:r>
              <a:rPr lang="en-GB" dirty="0" smtClean="0">
                <a:latin typeface="Arial" pitchFamily="34" charset="0"/>
                <a:ea typeface="ＭＳ Ｐゴシック" pitchFamily="34" charset="-128"/>
              </a:rPr>
              <a:t>Explain that the manuals give detailed instructions on activities. It</a:t>
            </a:r>
            <a:r>
              <a:rPr lang="en-GB" altLang="en-US" dirty="0" smtClean="0">
                <a:latin typeface="Arial" pitchFamily="34" charset="0"/>
                <a:ea typeface="ＭＳ Ｐゴシック" pitchFamily="34" charset="-128"/>
              </a:rPr>
              <a:t>’</a:t>
            </a:r>
            <a:r>
              <a:rPr lang="en-GB" dirty="0" smtClean="0">
                <a:latin typeface="Arial" pitchFamily="34" charset="0"/>
                <a:ea typeface="ＭＳ Ｐゴシック" pitchFamily="34" charset="-128"/>
              </a:rPr>
              <a:t>s important to follow these, especially when starting out. It is equally important to understand and work towards the </a:t>
            </a:r>
            <a:r>
              <a:rPr lang="en-GB" b="1" dirty="0" smtClean="0">
                <a:latin typeface="Arial" pitchFamily="34" charset="0"/>
                <a:ea typeface="ＭＳ Ｐゴシック" pitchFamily="34" charset="-128"/>
              </a:rPr>
              <a:t>principles</a:t>
            </a:r>
            <a:r>
              <a:rPr lang="en-GB" dirty="0" smtClean="0">
                <a:latin typeface="Arial" pitchFamily="34" charset="0"/>
                <a:ea typeface="ＭＳ Ｐゴシック" pitchFamily="34" charset="-128"/>
              </a:rPr>
              <a:t> of language teaching. </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Whole class activities are really essential because: </a:t>
            </a:r>
          </a:p>
          <a:p>
            <a:endParaRPr lang="en-GB" dirty="0" smtClean="0">
              <a:latin typeface="Arial" pitchFamily="34" charset="0"/>
              <a:ea typeface="ＭＳ Ｐゴシック" pitchFamily="34" charset="-128"/>
            </a:endParaRPr>
          </a:p>
          <a:p>
            <a:pPr>
              <a:buFontTx/>
              <a:buChar char="•"/>
            </a:pPr>
            <a:r>
              <a:rPr lang="en-GB" dirty="0" smtClean="0">
                <a:latin typeface="Arial" pitchFamily="34" charset="0"/>
                <a:ea typeface="ＭＳ Ｐゴシック" pitchFamily="34" charset="-128"/>
              </a:rPr>
              <a:t>they are needed to make the link for children between the small group activities and class, plus </a:t>
            </a:r>
          </a:p>
          <a:p>
            <a:pPr>
              <a:buFontTx/>
              <a:buChar char="•"/>
            </a:pPr>
            <a:r>
              <a:rPr lang="en-GB" dirty="0" smtClean="0">
                <a:latin typeface="Arial" pitchFamily="34" charset="0"/>
                <a:ea typeface="ＭＳ Ｐゴシック" pitchFamily="34" charset="-128"/>
              </a:rPr>
              <a:t>the activities support whole class speaking and listening skills. </a:t>
            </a:r>
          </a:p>
          <a:p>
            <a:endParaRPr lang="en-GB" dirty="0" smtClean="0">
              <a:latin typeface="Arial" pitchFamily="34" charset="0"/>
              <a:ea typeface="ＭＳ Ｐゴシック" pitchFamily="34" charset="-128"/>
            </a:endParaRPr>
          </a:p>
          <a:p>
            <a:r>
              <a:rPr lang="en-GB" dirty="0" smtClean="0">
                <a:latin typeface="Arial" pitchFamily="34" charset="0"/>
                <a:ea typeface="ＭＳ Ｐゴシック" pitchFamily="34" charset="-128"/>
              </a:rPr>
              <a:t>In the pilot, children whose teachers engaged with the programme and did the whole class activities made more progress. Some schools took on the activities across the whole school – e.g. good listening.</a:t>
            </a:r>
          </a:p>
          <a:p>
            <a:endParaRPr lang="en-GB" dirty="0" smtClean="0">
              <a:latin typeface="Arial" pitchFamily="34" charset="0"/>
              <a:ea typeface="ＭＳ Ｐゴシック" pitchFamily="34" charset="-128"/>
            </a:endParaRPr>
          </a:p>
          <a:p>
            <a:r>
              <a:rPr lang="en-GB" dirty="0" smtClean="0">
                <a:solidFill>
                  <a:srgbClr val="FF0000"/>
                </a:solidFill>
                <a:latin typeface="Arial" pitchFamily="34" charset="0"/>
                <a:ea typeface="ＭＳ Ｐゴシック" pitchFamily="34" charset="-128"/>
              </a:rPr>
              <a:t>We will go through the measures in more detail – they support the teaching staff to know how effective the intervention is.</a:t>
            </a:r>
          </a:p>
          <a:p>
            <a:endParaRPr lang="en-GB" dirty="0" smtClean="0">
              <a:solidFill>
                <a:srgbClr val="FF0000"/>
              </a:solidFill>
              <a:latin typeface="Arial" pitchFamily="34" charset="0"/>
              <a:ea typeface="ＭＳ Ｐゴシック" pitchFamily="34" charset="-128"/>
            </a:endParaRPr>
          </a:p>
          <a:p>
            <a:r>
              <a:rPr lang="en-GB" dirty="0" smtClean="0">
                <a:solidFill>
                  <a:srgbClr val="FF0000"/>
                </a:solidFill>
                <a:latin typeface="Arial" pitchFamily="34" charset="0"/>
                <a:ea typeface="ＭＳ Ｐゴシック" pitchFamily="34" charset="-128"/>
              </a:rPr>
              <a:t>Children’s Activity books allow you to link in with parents at home</a:t>
            </a:r>
            <a:endParaRPr lang="en-GB" dirty="0" smtClean="0">
              <a:latin typeface="Arial" pitchFamily="34" charset="0"/>
              <a:ea typeface="ＭＳ Ｐゴシック" pitchFamily="34" charset="-128"/>
            </a:endParaRPr>
          </a:p>
        </p:txBody>
      </p:sp>
      <p:sp>
        <p:nvSpPr>
          <p:cNvPr id="8195" name="Slide Number Placeholder 3"/>
          <p:cNvSpPr>
            <a:spLocks noGrp="1"/>
          </p:cNvSpPr>
          <p:nvPr>
            <p:ph type="sldNum" sz="quarter" idx="5"/>
          </p:nvPr>
        </p:nvSpPr>
        <p:spPr>
          <a:noFill/>
        </p:spPr>
        <p:txBody>
          <a:bodyPr/>
          <a:lstStyle/>
          <a:p>
            <a:fld id="{8B1FA3EA-B767-482A-9642-D164D8A078E9}" type="slidenum">
              <a:rPr lang="en-US"/>
              <a:pPr/>
              <a:t>21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233358">
            <a:off x="4032250" y="4471988"/>
            <a:ext cx="2852738"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rot="1749979">
            <a:off x="6480175" y="4011613"/>
            <a:ext cx="2381250"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rot="20059446">
            <a:off x="684213" y="0"/>
            <a:ext cx="2381250"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rot="1839897">
            <a:off x="3024188" y="0"/>
            <a:ext cx="2425700"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3" name="Rectangle 5"/>
          <p:cNvSpPr>
            <a:spLocks noGrp="1" noChangeArrowheads="1"/>
          </p:cNvSpPr>
          <p:nvPr>
            <p:ph type="ctrTitle"/>
          </p:nvPr>
        </p:nvSpPr>
        <p:spPr>
          <a:xfrm>
            <a:off x="685800" y="2492375"/>
            <a:ext cx="7772400" cy="1441450"/>
          </a:xfrm>
        </p:spPr>
        <p:txBody>
          <a:bodyPr/>
          <a:lstStyle>
            <a:lvl1pPr>
              <a:defRPr/>
            </a:lvl1pPr>
          </a:lstStyle>
          <a:p>
            <a:r>
              <a:rPr lang="en-US"/>
              <a:t>Click to edit Master title style</a:t>
            </a:r>
          </a:p>
        </p:txBody>
      </p:sp>
      <p:sp>
        <p:nvSpPr>
          <p:cNvPr id="78854" name="Rectangle 6"/>
          <p:cNvSpPr>
            <a:spLocks noGrp="1" noChangeArrowheads="1"/>
          </p:cNvSpPr>
          <p:nvPr>
            <p:ph type="subTitle" idx="1"/>
          </p:nvPr>
        </p:nvSpPr>
        <p:spPr>
          <a:xfrm>
            <a:off x="1371600" y="3886200"/>
            <a:ext cx="6400800" cy="658813"/>
          </a:xfrm>
        </p:spPr>
        <p:txBody>
          <a:bodyPr/>
          <a:lstStyle>
            <a:lvl1pPr marL="0" indent="0" algn="ctr">
              <a:buFontTx/>
              <a:buNone/>
              <a:defRPr sz="2400"/>
            </a:lvl1pPr>
          </a:lstStyle>
          <a:p>
            <a:r>
              <a:rPr lang="en-US"/>
              <a:t>Click to edit Master subtitle style</a:t>
            </a:r>
          </a:p>
        </p:txBody>
      </p:sp>
      <p:sp>
        <p:nvSpPr>
          <p:cNvPr id="8" name="Rectangle 7"/>
          <p:cNvSpPr>
            <a:spLocks noGrp="1" noChangeArrowheads="1"/>
          </p:cNvSpPr>
          <p:nvPr>
            <p:ph type="dt" sz="half" idx="10"/>
          </p:nvPr>
        </p:nvSpPr>
        <p:spPr>
          <a:xfrm>
            <a:off x="457200" y="6245225"/>
            <a:ext cx="2133600" cy="476250"/>
          </a:xfrm>
        </p:spPr>
        <p:txBody>
          <a:bodyPr/>
          <a:lstStyle>
            <a:lvl1pPr>
              <a:defRPr/>
            </a:lvl1pPr>
          </a:lstStyle>
          <a:p>
            <a:pPr>
              <a:defRPr/>
            </a:pPr>
            <a:endParaRPr lang="en-US"/>
          </a:p>
        </p:txBody>
      </p:sp>
      <p:sp>
        <p:nvSpPr>
          <p:cNvPr id="9" name="Rectangle 8"/>
          <p:cNvSpPr>
            <a:spLocks noGrp="1" noChangeArrowheads="1"/>
          </p:cNvSpPr>
          <p:nvPr>
            <p:ph type="ftr" sz="quarter" idx="11"/>
          </p:nvPr>
        </p:nvSpPr>
        <p:spPr>
          <a:xfrm>
            <a:off x="3124200" y="6245225"/>
            <a:ext cx="2895600" cy="476250"/>
          </a:xfrm>
        </p:spPr>
        <p:txBody>
          <a:bodyPr/>
          <a:lstStyle>
            <a:lvl1pPr>
              <a:defRPr/>
            </a:lvl1pPr>
          </a:lstStyle>
          <a:p>
            <a:pPr>
              <a:defRPr/>
            </a:pPr>
            <a:endParaRPr lang="en-US"/>
          </a:p>
        </p:txBody>
      </p:sp>
      <p:sp>
        <p:nvSpPr>
          <p:cNvPr id="10" name="Rectangle 9"/>
          <p:cNvSpPr>
            <a:spLocks noGrp="1" noChangeArrowheads="1"/>
          </p:cNvSpPr>
          <p:nvPr>
            <p:ph type="sldNum" sz="quarter" idx="12"/>
          </p:nvPr>
        </p:nvSpPr>
        <p:spPr>
          <a:xfrm>
            <a:off x="6553200" y="6245225"/>
            <a:ext cx="2133600" cy="476250"/>
          </a:xfrm>
        </p:spPr>
        <p:txBody>
          <a:bodyPr/>
          <a:lstStyle>
            <a:lvl1pPr>
              <a:defRPr/>
            </a:lvl1pPr>
          </a:lstStyle>
          <a:p>
            <a:pPr>
              <a:defRPr/>
            </a:pPr>
            <a:fld id="{E680F224-1E08-6642-9002-32037E6038A7}" type="slidenum">
              <a:rPr lang="en-US"/>
              <a:pPr>
                <a:defRPr/>
              </a:pPr>
              <a:t>‹#›</a:t>
            </a:fld>
            <a:endParaRPr lang="en-US"/>
          </a:p>
        </p:txBody>
      </p:sp>
    </p:spTree>
    <p:extLst>
      <p:ext uri="{BB962C8B-B14F-4D97-AF65-F5344CB8AC3E}">
        <p14:creationId xmlns:p14="http://schemas.microsoft.com/office/powerpoint/2010/main" val="225398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74764A5-6493-1B48-AEDB-26B168430C5B}" type="slidenum">
              <a:rPr lang="en-US"/>
              <a:pPr>
                <a:defRPr/>
              </a:pPr>
              <a:t>‹#›</a:t>
            </a:fld>
            <a:endParaRPr lang="en-US"/>
          </a:p>
        </p:txBody>
      </p:sp>
    </p:spTree>
    <p:extLst>
      <p:ext uri="{BB962C8B-B14F-4D97-AF65-F5344CB8AC3E}">
        <p14:creationId xmlns:p14="http://schemas.microsoft.com/office/powerpoint/2010/main" val="326426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45138" y="152400"/>
            <a:ext cx="1619250" cy="5940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4706938" cy="5940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35B2251-9501-3C48-82CA-47F5592988F1}" type="slidenum">
              <a:rPr lang="en-US"/>
              <a:pPr>
                <a:defRPr/>
              </a:pPr>
              <a:t>‹#›</a:t>
            </a:fld>
            <a:endParaRPr lang="en-US"/>
          </a:p>
        </p:txBody>
      </p:sp>
    </p:spTree>
    <p:extLst>
      <p:ext uri="{BB962C8B-B14F-4D97-AF65-F5344CB8AC3E}">
        <p14:creationId xmlns:p14="http://schemas.microsoft.com/office/powerpoint/2010/main" val="3403689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550988"/>
            <a:ext cx="3162300" cy="4541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500" y="1550988"/>
            <a:ext cx="3163888" cy="4541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E82EFCBE-6974-184B-AC69-043594EA6459}" type="slidenum">
              <a:rPr lang="en-US"/>
              <a:pPr>
                <a:defRPr/>
              </a:pPr>
              <a:t>‹#›</a:t>
            </a:fld>
            <a:endParaRPr lang="en-US"/>
          </a:p>
        </p:txBody>
      </p:sp>
    </p:spTree>
    <p:extLst>
      <p:ext uri="{BB962C8B-B14F-4D97-AF65-F5344CB8AC3E}">
        <p14:creationId xmlns:p14="http://schemas.microsoft.com/office/powerpoint/2010/main" val="3010069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550988"/>
            <a:ext cx="6478588" cy="4541837"/>
          </a:xfrm>
        </p:spPr>
        <p:txBody>
          <a:bodyPr/>
          <a:lstStyle/>
          <a:p>
            <a:pPr lvl="0"/>
            <a:endParaRPr lang="en-US"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FE356481-FDF7-7B47-BB91-2193A157260B}" type="slidenum">
              <a:rPr lang="en-US"/>
              <a:pPr>
                <a:defRPr/>
              </a:pPr>
              <a:t>‹#›</a:t>
            </a:fld>
            <a:endParaRPr lang="en-US"/>
          </a:p>
        </p:txBody>
      </p:sp>
    </p:spTree>
    <p:extLst>
      <p:ext uri="{BB962C8B-B14F-4D97-AF65-F5344CB8AC3E}">
        <p14:creationId xmlns:p14="http://schemas.microsoft.com/office/powerpoint/2010/main" val="3437722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550988"/>
            <a:ext cx="6478588" cy="219392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897313"/>
            <a:ext cx="6478588" cy="219551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22FA3308-5291-6340-B4CA-81C076E13B9E}" type="slidenum">
              <a:rPr lang="en-US"/>
              <a:pPr>
                <a:defRPr/>
              </a:pPr>
              <a:t>‹#›</a:t>
            </a:fld>
            <a:endParaRPr lang="en-US"/>
          </a:p>
        </p:txBody>
      </p:sp>
    </p:spTree>
    <p:extLst>
      <p:ext uri="{BB962C8B-B14F-4D97-AF65-F5344CB8AC3E}">
        <p14:creationId xmlns:p14="http://schemas.microsoft.com/office/powerpoint/2010/main" val="3114996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550988"/>
            <a:ext cx="3162300" cy="4541837"/>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lipArt Placeholder 3"/>
          <p:cNvSpPr>
            <a:spLocks noGrp="1"/>
          </p:cNvSpPr>
          <p:nvPr>
            <p:ph type="clipArt" sz="half" idx="2"/>
          </p:nvPr>
        </p:nvSpPr>
        <p:spPr>
          <a:xfrm>
            <a:off x="4000500" y="1550988"/>
            <a:ext cx="3163888" cy="4541837"/>
          </a:xfrm>
        </p:spPr>
        <p:txBody>
          <a:bodyPr/>
          <a:lstStyle/>
          <a:p>
            <a:pPr lvl="0"/>
            <a:endParaRPr lang="en-US" noProof="0"/>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739815A9-3453-2344-9CDE-581C0E3B51EB}" type="slidenum">
              <a:rPr lang="en-US"/>
              <a:pPr>
                <a:defRPr/>
              </a:pPr>
              <a:t>‹#›</a:t>
            </a:fld>
            <a:endParaRPr lang="en-US"/>
          </a:p>
        </p:txBody>
      </p:sp>
    </p:spTree>
    <p:extLst>
      <p:ext uri="{BB962C8B-B14F-4D97-AF65-F5344CB8AC3E}">
        <p14:creationId xmlns:p14="http://schemas.microsoft.com/office/powerpoint/2010/main" val="1639169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550988"/>
            <a:ext cx="6478588" cy="219392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85800" y="3897313"/>
            <a:ext cx="6478588" cy="219551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8043AF63-2AA6-7443-8DC1-C90FA1112625}" type="slidenum">
              <a:rPr lang="en-US"/>
              <a:pPr>
                <a:defRPr/>
              </a:pPr>
              <a:t>‹#›</a:t>
            </a:fld>
            <a:endParaRPr lang="en-US"/>
          </a:p>
        </p:txBody>
      </p:sp>
    </p:spTree>
    <p:extLst>
      <p:ext uri="{BB962C8B-B14F-4D97-AF65-F5344CB8AC3E}">
        <p14:creationId xmlns:p14="http://schemas.microsoft.com/office/powerpoint/2010/main" val="1970580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0C1F1B-E7F0-D948-9746-CBF4B420845F}" type="slidenum">
              <a:rPr lang="en-GB"/>
              <a:pPr>
                <a:defRPr/>
              </a:pPr>
              <a:t>‹#›</a:t>
            </a:fld>
            <a:endParaRPr lang="en-GB"/>
          </a:p>
        </p:txBody>
      </p:sp>
    </p:spTree>
    <p:extLst>
      <p:ext uri="{BB962C8B-B14F-4D97-AF65-F5344CB8AC3E}">
        <p14:creationId xmlns:p14="http://schemas.microsoft.com/office/powerpoint/2010/main" val="1598692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4C81E5-52CC-154E-97AA-E587759994AB}" type="slidenum">
              <a:rPr lang="en-GB"/>
              <a:pPr>
                <a:defRPr/>
              </a:pPr>
              <a:t>‹#›</a:t>
            </a:fld>
            <a:endParaRPr lang="en-GB"/>
          </a:p>
        </p:txBody>
      </p:sp>
    </p:spTree>
    <p:extLst>
      <p:ext uri="{BB962C8B-B14F-4D97-AF65-F5344CB8AC3E}">
        <p14:creationId xmlns:p14="http://schemas.microsoft.com/office/powerpoint/2010/main" val="1576191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97D8986-4EB9-F64F-B673-FA87EB323620}" type="slidenum">
              <a:rPr lang="en-GB"/>
              <a:pPr>
                <a:defRPr/>
              </a:pPr>
              <a:t>‹#›</a:t>
            </a:fld>
            <a:endParaRPr lang="en-GB"/>
          </a:p>
        </p:txBody>
      </p:sp>
    </p:spTree>
    <p:extLst>
      <p:ext uri="{BB962C8B-B14F-4D97-AF65-F5344CB8AC3E}">
        <p14:creationId xmlns:p14="http://schemas.microsoft.com/office/powerpoint/2010/main" val="1684463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Font typeface="Wingdings" pitchFamily="2" charset="2"/>
              <a:buChar char="v"/>
              <a:defRPr>
                <a:solidFill>
                  <a:schemeClr val="tx1"/>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595DEBB5-4B01-3F45-8B39-F27CC7AC7ED8}" type="slidenum">
              <a:rPr lang="en-US"/>
              <a:pPr>
                <a:defRPr/>
              </a:pPr>
              <a:t>‹#›</a:t>
            </a:fld>
            <a:endParaRPr lang="en-US"/>
          </a:p>
        </p:txBody>
      </p:sp>
    </p:spTree>
    <p:extLst>
      <p:ext uri="{BB962C8B-B14F-4D97-AF65-F5344CB8AC3E}">
        <p14:creationId xmlns:p14="http://schemas.microsoft.com/office/powerpoint/2010/main" val="3483459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F48143-D345-DA45-AA07-2D45F75B94AA}" type="slidenum">
              <a:rPr lang="en-GB"/>
              <a:pPr>
                <a:defRPr/>
              </a:pPr>
              <a:t>‹#›</a:t>
            </a:fld>
            <a:endParaRPr lang="en-GB"/>
          </a:p>
        </p:txBody>
      </p:sp>
    </p:spTree>
    <p:extLst>
      <p:ext uri="{BB962C8B-B14F-4D97-AF65-F5344CB8AC3E}">
        <p14:creationId xmlns:p14="http://schemas.microsoft.com/office/powerpoint/2010/main" val="17648397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266B708-E3B3-C94A-AD17-6DE94FDAC519}" type="slidenum">
              <a:rPr lang="en-GB"/>
              <a:pPr>
                <a:defRPr/>
              </a:pPr>
              <a:t>‹#›</a:t>
            </a:fld>
            <a:endParaRPr lang="en-GB"/>
          </a:p>
        </p:txBody>
      </p:sp>
    </p:spTree>
    <p:extLst>
      <p:ext uri="{BB962C8B-B14F-4D97-AF65-F5344CB8AC3E}">
        <p14:creationId xmlns:p14="http://schemas.microsoft.com/office/powerpoint/2010/main" val="4171086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60C47BB-9BAE-F648-8ED3-E2C5F6F1650D}" type="slidenum">
              <a:rPr lang="en-GB"/>
              <a:pPr>
                <a:defRPr/>
              </a:pPr>
              <a:t>‹#›</a:t>
            </a:fld>
            <a:endParaRPr lang="en-GB"/>
          </a:p>
        </p:txBody>
      </p:sp>
    </p:spTree>
    <p:extLst>
      <p:ext uri="{BB962C8B-B14F-4D97-AF65-F5344CB8AC3E}">
        <p14:creationId xmlns:p14="http://schemas.microsoft.com/office/powerpoint/2010/main" val="19311670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10A8F8A-D236-4B4B-9B73-4552B4B65C51}" type="slidenum">
              <a:rPr lang="en-GB"/>
              <a:pPr>
                <a:defRPr/>
              </a:pPr>
              <a:t>‹#›</a:t>
            </a:fld>
            <a:endParaRPr lang="en-GB"/>
          </a:p>
        </p:txBody>
      </p:sp>
    </p:spTree>
    <p:extLst>
      <p:ext uri="{BB962C8B-B14F-4D97-AF65-F5344CB8AC3E}">
        <p14:creationId xmlns:p14="http://schemas.microsoft.com/office/powerpoint/2010/main" val="3280862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1414C6-61D7-154B-8D4D-B34D04D36AB1}" type="slidenum">
              <a:rPr lang="en-GB"/>
              <a:pPr>
                <a:defRPr/>
              </a:pPr>
              <a:t>‹#›</a:t>
            </a:fld>
            <a:endParaRPr lang="en-GB"/>
          </a:p>
        </p:txBody>
      </p:sp>
    </p:spTree>
    <p:extLst>
      <p:ext uri="{BB962C8B-B14F-4D97-AF65-F5344CB8AC3E}">
        <p14:creationId xmlns:p14="http://schemas.microsoft.com/office/powerpoint/2010/main" val="2322778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0A7CDB-A97A-AE48-A1BC-20E8F0E51A92}" type="slidenum">
              <a:rPr lang="en-GB"/>
              <a:pPr>
                <a:defRPr/>
              </a:pPr>
              <a:t>‹#›</a:t>
            </a:fld>
            <a:endParaRPr lang="en-GB"/>
          </a:p>
        </p:txBody>
      </p:sp>
    </p:spTree>
    <p:extLst>
      <p:ext uri="{BB962C8B-B14F-4D97-AF65-F5344CB8AC3E}">
        <p14:creationId xmlns:p14="http://schemas.microsoft.com/office/powerpoint/2010/main" val="28919158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BCFD1E-D2E8-6D47-9726-893936F51142}" type="slidenum">
              <a:rPr lang="en-GB"/>
              <a:pPr>
                <a:defRPr/>
              </a:pPr>
              <a:t>‹#›</a:t>
            </a:fld>
            <a:endParaRPr lang="en-GB"/>
          </a:p>
        </p:txBody>
      </p:sp>
    </p:spTree>
    <p:extLst>
      <p:ext uri="{BB962C8B-B14F-4D97-AF65-F5344CB8AC3E}">
        <p14:creationId xmlns:p14="http://schemas.microsoft.com/office/powerpoint/2010/main" val="2147650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2EFA38-5944-3F4B-98F6-A5716B95BE47}" type="slidenum">
              <a:rPr lang="en-GB"/>
              <a:pPr>
                <a:defRPr/>
              </a:pPr>
              <a:t>‹#›</a:t>
            </a:fld>
            <a:endParaRPr lang="en-GB"/>
          </a:p>
        </p:txBody>
      </p:sp>
    </p:spTree>
    <p:extLst>
      <p:ext uri="{BB962C8B-B14F-4D97-AF65-F5344CB8AC3E}">
        <p14:creationId xmlns:p14="http://schemas.microsoft.com/office/powerpoint/2010/main" val="14671337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E7CFE22-F2BD-124E-94C5-24A2EB70BFEE}" type="slidenum">
              <a:rPr lang="en-GB"/>
              <a:pPr>
                <a:defRPr/>
              </a:pPr>
              <a:t>‹#›</a:t>
            </a:fld>
            <a:endParaRPr lang="en-GB"/>
          </a:p>
        </p:txBody>
      </p:sp>
    </p:spTree>
    <p:extLst>
      <p:ext uri="{BB962C8B-B14F-4D97-AF65-F5344CB8AC3E}">
        <p14:creationId xmlns:p14="http://schemas.microsoft.com/office/powerpoint/2010/main" val="25445118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19D84C8F-1B72-974D-9905-ED816CE038AB}" type="slidenum">
              <a:rPr lang="en-GB"/>
              <a:pPr>
                <a:defRPr/>
              </a:pPr>
              <a:t>‹#›</a:t>
            </a:fld>
            <a:endParaRPr lang="en-GB"/>
          </a:p>
        </p:txBody>
      </p:sp>
    </p:spTree>
    <p:extLst>
      <p:ext uri="{BB962C8B-B14F-4D97-AF65-F5344CB8AC3E}">
        <p14:creationId xmlns:p14="http://schemas.microsoft.com/office/powerpoint/2010/main" val="1775510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AFFA9385-9703-7B46-BF39-E8CCAF33CF73}" type="slidenum">
              <a:rPr lang="en-US"/>
              <a:pPr>
                <a:defRPr/>
              </a:pPr>
              <a:t>‹#›</a:t>
            </a:fld>
            <a:endParaRPr lang="en-US"/>
          </a:p>
        </p:txBody>
      </p:sp>
    </p:spTree>
    <p:extLst>
      <p:ext uri="{BB962C8B-B14F-4D97-AF65-F5344CB8AC3E}">
        <p14:creationId xmlns:p14="http://schemas.microsoft.com/office/powerpoint/2010/main" val="63851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CD5514-C315-C84E-84ED-1628A3E46215}" type="slidenum">
              <a:rPr lang="en-GB"/>
              <a:pPr>
                <a:defRPr/>
              </a:pPr>
              <a:t>‹#›</a:t>
            </a:fld>
            <a:endParaRPr lang="en-GB"/>
          </a:p>
        </p:txBody>
      </p:sp>
    </p:spTree>
    <p:extLst>
      <p:ext uri="{BB962C8B-B14F-4D97-AF65-F5344CB8AC3E}">
        <p14:creationId xmlns:p14="http://schemas.microsoft.com/office/powerpoint/2010/main" val="31675094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1C7ED7-1580-CA4D-80A8-6899C039D5DB}" type="slidenum">
              <a:rPr lang="en-GB"/>
              <a:pPr>
                <a:defRPr/>
              </a:pPr>
              <a:t>‹#›</a:t>
            </a:fld>
            <a:endParaRPr lang="en-GB"/>
          </a:p>
        </p:txBody>
      </p:sp>
    </p:spTree>
    <p:extLst>
      <p:ext uri="{BB962C8B-B14F-4D97-AF65-F5344CB8AC3E}">
        <p14:creationId xmlns:p14="http://schemas.microsoft.com/office/powerpoint/2010/main" val="39362357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550988"/>
            <a:ext cx="6478588" cy="4541837"/>
          </a:xfrm>
        </p:spPr>
        <p:txBody>
          <a:bodyPr/>
          <a:lstStyle/>
          <a:p>
            <a:pPr lvl="0"/>
            <a:endParaRPr lang="en-US"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FE356481-FDF7-7B47-BB91-2193A157260B}" type="slidenum">
              <a:rPr lang="en-US"/>
              <a:pPr>
                <a:defRPr/>
              </a:pPr>
              <a:t>‹#›</a:t>
            </a:fld>
            <a:endParaRPr lang="en-US"/>
          </a:p>
        </p:txBody>
      </p:sp>
    </p:spTree>
    <p:extLst>
      <p:ext uri="{BB962C8B-B14F-4D97-AF65-F5344CB8AC3E}">
        <p14:creationId xmlns:p14="http://schemas.microsoft.com/office/powerpoint/2010/main" val="34377224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550988"/>
            <a:ext cx="3162300" cy="4541837"/>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lipArt Placeholder 3"/>
          <p:cNvSpPr>
            <a:spLocks noGrp="1"/>
          </p:cNvSpPr>
          <p:nvPr>
            <p:ph type="clipArt" sz="half" idx="2"/>
          </p:nvPr>
        </p:nvSpPr>
        <p:spPr>
          <a:xfrm>
            <a:off x="4000500" y="1550988"/>
            <a:ext cx="3163888" cy="4541837"/>
          </a:xfrm>
        </p:spPr>
        <p:txBody>
          <a:bodyPr/>
          <a:lstStyle/>
          <a:p>
            <a:pPr lvl="0"/>
            <a:endParaRPr lang="en-US" noProof="0"/>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739815A9-3453-2344-9CDE-581C0E3B51EB}" type="slidenum">
              <a:rPr lang="en-US"/>
              <a:pPr>
                <a:defRPr/>
              </a:pPr>
              <a:t>‹#›</a:t>
            </a:fld>
            <a:endParaRPr lang="en-US"/>
          </a:p>
        </p:txBody>
      </p:sp>
    </p:spTree>
    <p:extLst>
      <p:ext uri="{BB962C8B-B14F-4D97-AF65-F5344CB8AC3E}">
        <p14:creationId xmlns:p14="http://schemas.microsoft.com/office/powerpoint/2010/main" val="16391691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550988"/>
            <a:ext cx="6478588" cy="219392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85800" y="3897313"/>
            <a:ext cx="6478588" cy="219551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8043AF63-2AA6-7443-8DC1-C90FA1112625}" type="slidenum">
              <a:rPr lang="en-US"/>
              <a:pPr>
                <a:defRPr/>
              </a:pPr>
              <a:t>‹#›</a:t>
            </a:fld>
            <a:endParaRPr lang="en-US"/>
          </a:p>
        </p:txBody>
      </p:sp>
    </p:spTree>
    <p:extLst>
      <p:ext uri="{BB962C8B-B14F-4D97-AF65-F5344CB8AC3E}">
        <p14:creationId xmlns:p14="http://schemas.microsoft.com/office/powerpoint/2010/main" val="19705807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GB"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lgn="r"/>
            <a:fld id="{F7886C9C-DC18-4195-8FD5-A50AA931D419}" type="slidenum">
              <a:rPr lang="en-US" smtClean="0"/>
              <a:pPr algn="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24C81E5-52CC-154E-97AA-E587759994AB}" type="slidenum">
              <a:rPr lang="en-GB" smtClean="0"/>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7D8986-4EB9-F64F-B673-FA87EB323620}" type="slidenum">
              <a:rPr lang="en-GB" smtClean="0"/>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6F48143-D345-DA45-AA07-2D45F75B94AA}" type="slidenum">
              <a:rPr lang="en-GB" smtClean="0"/>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A266B708-E3B3-C94A-AD17-6DE94FDAC519}" type="slidenum">
              <a:rPr lang="en-GB" smtClean="0"/>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0988"/>
            <a:ext cx="3162300" cy="4541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500" y="1550988"/>
            <a:ext cx="3163888" cy="4541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FD23E354-DA58-054D-82AB-E06935235118}" type="slidenum">
              <a:rPr lang="en-US"/>
              <a:pPr>
                <a:defRPr/>
              </a:pPr>
              <a:t>‹#›</a:t>
            </a:fld>
            <a:endParaRPr lang="en-US"/>
          </a:p>
        </p:txBody>
      </p:sp>
    </p:spTree>
    <p:extLst>
      <p:ext uri="{BB962C8B-B14F-4D97-AF65-F5344CB8AC3E}">
        <p14:creationId xmlns:p14="http://schemas.microsoft.com/office/powerpoint/2010/main" val="36891663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60C47BB-9BAE-F648-8ED3-E2C5F6F1650D}" type="slidenum">
              <a:rPr lang="en-GB" smtClean="0"/>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10A8F8A-D236-4B4B-9B73-4552B4B65C51}" type="slidenum">
              <a:rPr lang="en-GB" smtClean="0"/>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GB"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GB"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9A0A7CDB-A97A-AE48-A1BC-20E8F0E51A92}" type="slidenum">
              <a:rPr lang="en-GB" smtClean="0"/>
              <a:pPr>
                <a:defRPr/>
              </a:pPr>
              <a:t>‹#›</a:t>
            </a:fld>
            <a:endParaRPr lang="en-GB"/>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BCFD1E-D2E8-6D47-9726-893936F51142}" type="slidenum">
              <a:rPr lang="en-GB" smtClean="0"/>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D2EFA38-5944-3F4B-98F6-A5716B95BE47}" type="slidenum">
              <a:rPr lang="en-GB" smtClean="0"/>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ank" type="blank">
  <p:cSld name="1_blank">
    <p:bg>
      <p:bgPr>
        <a:solidFill>
          <a:schemeClr val="lt1"/>
        </a:solidFill>
        <a:effectLst/>
      </p:bgPr>
    </p:bg>
    <p:spTree>
      <p:nvGrpSpPr>
        <p:cNvPr id="1" name="Shape 78"/>
        <p:cNvGrpSpPr/>
        <p:nvPr/>
      </p:nvGrpSpPr>
      <p:grpSpPr>
        <a:xfrm>
          <a:off x="0" y="0"/>
          <a:ext cx="0" cy="0"/>
          <a:chOff x="0" y="0"/>
          <a:chExt cx="0" cy="0"/>
        </a:xfrm>
      </p:grpSpPr>
      <p:sp>
        <p:nvSpPr>
          <p:cNvPr id="79" name="Shape 79"/>
          <p:cNvSpPr txBox="1">
            <a:spLocks noGrp="1"/>
          </p:cNvSpPr>
          <p:nvPr>
            <p:ph type="ftr" idx="11"/>
          </p:nvPr>
        </p:nvSpPr>
        <p:spPr>
          <a:xfrm>
            <a:off x="4275137" y="6524625"/>
            <a:ext cx="4572000" cy="168274"/>
          </a:xfrm>
          <a:prstGeom prst="rect">
            <a:avLst/>
          </a:prstGeom>
          <a:noFill/>
          <a:ln>
            <a:noFill/>
          </a:ln>
        </p:spPr>
        <p:txBody>
          <a:bodyPr lIns="91425" tIns="91425" rIns="91425" bIns="91425" anchor="b" anchorCtr="0"/>
          <a:lstStyle>
            <a:lvl1pPr marL="0" marR="0" indent="0" algn="r" rtl="0">
              <a:defRPr sz="1000" b="0" i="0" u="none" strike="noStrike" cap="none" baseline="0">
                <a:solidFill>
                  <a:schemeClr val="dk1"/>
                </a:solidFill>
                <a:latin typeface="Calibri"/>
                <a:ea typeface="Calibri"/>
                <a:cs typeface="Calibri"/>
                <a:sym typeface="Calibri"/>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80" name="Shape 80"/>
          <p:cNvSpPr txBox="1">
            <a:spLocks noGrp="1"/>
          </p:cNvSpPr>
          <p:nvPr>
            <p:ph type="title"/>
          </p:nvPr>
        </p:nvSpPr>
        <p:spPr>
          <a:xfrm>
            <a:off x="292100" y="736600"/>
            <a:ext cx="8562975" cy="939799"/>
          </a:xfrm>
          <a:prstGeom prst="rect">
            <a:avLst/>
          </a:prstGeom>
          <a:noFill/>
          <a:ln>
            <a:noFill/>
          </a:ln>
        </p:spPr>
        <p:txBody>
          <a:bodyPr lIns="91425" tIns="91425" rIns="91425" bIns="91425" anchor="t" anchorCtr="0"/>
          <a:lstStyle>
            <a:lvl1pPr algn="l" rtl="0">
              <a:lnSpc>
                <a:spcPct val="113333"/>
              </a:lnSpc>
              <a:spcBef>
                <a:spcPts val="0"/>
              </a:spcBef>
              <a:spcAft>
                <a:spcPts val="0"/>
              </a:spcAft>
              <a:defRPr sz="3000">
                <a:solidFill>
                  <a:srgbClr val="AE2B30"/>
                </a:solidFill>
                <a:latin typeface="Arial"/>
                <a:ea typeface="Arial"/>
                <a:cs typeface="Arial"/>
                <a:sym typeface="Arial"/>
              </a:defRPr>
            </a:lvl1pPr>
            <a:lvl2pPr algn="l" rtl="0">
              <a:lnSpc>
                <a:spcPct val="113333"/>
              </a:lnSpc>
              <a:spcBef>
                <a:spcPts val="0"/>
              </a:spcBef>
              <a:spcAft>
                <a:spcPts val="0"/>
              </a:spcAft>
              <a:defRPr sz="3000">
                <a:solidFill>
                  <a:srgbClr val="AE2B30"/>
                </a:solidFill>
                <a:latin typeface="Arial"/>
                <a:ea typeface="Arial"/>
                <a:cs typeface="Arial"/>
                <a:sym typeface="Arial"/>
              </a:defRPr>
            </a:lvl2pPr>
            <a:lvl3pPr algn="l" rtl="0">
              <a:lnSpc>
                <a:spcPct val="113333"/>
              </a:lnSpc>
              <a:spcBef>
                <a:spcPts val="0"/>
              </a:spcBef>
              <a:spcAft>
                <a:spcPts val="0"/>
              </a:spcAft>
              <a:defRPr sz="3000">
                <a:solidFill>
                  <a:srgbClr val="AE2B30"/>
                </a:solidFill>
                <a:latin typeface="Arial"/>
                <a:ea typeface="Arial"/>
                <a:cs typeface="Arial"/>
                <a:sym typeface="Arial"/>
              </a:defRPr>
            </a:lvl3pPr>
            <a:lvl4pPr algn="l" rtl="0">
              <a:lnSpc>
                <a:spcPct val="113333"/>
              </a:lnSpc>
              <a:spcBef>
                <a:spcPts val="0"/>
              </a:spcBef>
              <a:spcAft>
                <a:spcPts val="0"/>
              </a:spcAft>
              <a:defRPr sz="3000">
                <a:solidFill>
                  <a:srgbClr val="AE2B30"/>
                </a:solidFill>
                <a:latin typeface="Arial"/>
                <a:ea typeface="Arial"/>
                <a:cs typeface="Arial"/>
                <a:sym typeface="Arial"/>
              </a:defRPr>
            </a:lvl4pPr>
            <a:lvl5pPr algn="l" rtl="0">
              <a:lnSpc>
                <a:spcPct val="113333"/>
              </a:lnSpc>
              <a:spcBef>
                <a:spcPts val="0"/>
              </a:spcBef>
              <a:spcAft>
                <a:spcPts val="0"/>
              </a:spcAft>
              <a:defRPr sz="3000">
                <a:solidFill>
                  <a:srgbClr val="AE2B30"/>
                </a:solidFill>
                <a:latin typeface="Arial"/>
                <a:ea typeface="Arial"/>
                <a:cs typeface="Arial"/>
                <a:sym typeface="Arial"/>
              </a:defRPr>
            </a:lvl5pPr>
            <a:lvl6pPr marL="457200" algn="l" rtl="0">
              <a:lnSpc>
                <a:spcPct val="113333"/>
              </a:lnSpc>
              <a:spcBef>
                <a:spcPts val="0"/>
              </a:spcBef>
              <a:spcAft>
                <a:spcPts val="0"/>
              </a:spcAft>
              <a:defRPr sz="3000">
                <a:solidFill>
                  <a:srgbClr val="AE2B30"/>
                </a:solidFill>
                <a:latin typeface="Georgia"/>
                <a:ea typeface="Georgia"/>
                <a:cs typeface="Georgia"/>
                <a:sym typeface="Georgia"/>
              </a:defRPr>
            </a:lvl6pPr>
            <a:lvl7pPr marL="914400" algn="l" rtl="0">
              <a:lnSpc>
                <a:spcPct val="113333"/>
              </a:lnSpc>
              <a:spcBef>
                <a:spcPts val="0"/>
              </a:spcBef>
              <a:spcAft>
                <a:spcPts val="0"/>
              </a:spcAft>
              <a:defRPr sz="3000">
                <a:solidFill>
                  <a:srgbClr val="AE2B30"/>
                </a:solidFill>
                <a:latin typeface="Georgia"/>
                <a:ea typeface="Georgia"/>
                <a:cs typeface="Georgia"/>
                <a:sym typeface="Georgia"/>
              </a:defRPr>
            </a:lvl7pPr>
            <a:lvl8pPr marL="1371600" algn="l" rtl="0">
              <a:lnSpc>
                <a:spcPct val="113333"/>
              </a:lnSpc>
              <a:spcBef>
                <a:spcPts val="0"/>
              </a:spcBef>
              <a:spcAft>
                <a:spcPts val="0"/>
              </a:spcAft>
              <a:defRPr sz="3000">
                <a:solidFill>
                  <a:srgbClr val="AE2B30"/>
                </a:solidFill>
                <a:latin typeface="Georgia"/>
                <a:ea typeface="Georgia"/>
                <a:cs typeface="Georgia"/>
                <a:sym typeface="Georgia"/>
              </a:defRPr>
            </a:lvl8pPr>
            <a:lvl9pPr marL="1828800" algn="l" rtl="0">
              <a:lnSpc>
                <a:spcPct val="113333"/>
              </a:lnSpc>
              <a:spcBef>
                <a:spcPts val="0"/>
              </a:spcBef>
              <a:spcAft>
                <a:spcPts val="0"/>
              </a:spcAft>
              <a:defRPr sz="3000">
                <a:solidFill>
                  <a:srgbClr val="AE2B30"/>
                </a:solidFill>
                <a:latin typeface="Georgia"/>
                <a:ea typeface="Georgia"/>
                <a:cs typeface="Georgia"/>
                <a:sym typeface="Georgia"/>
              </a:defRPr>
            </a:lvl9pPr>
          </a:lstStyle>
          <a:p>
            <a:endParaRPr/>
          </a:p>
        </p:txBody>
      </p:sp>
      <p:sp>
        <p:nvSpPr>
          <p:cNvPr id="81" name="Shape 81"/>
          <p:cNvSpPr txBox="1">
            <a:spLocks noGrp="1"/>
          </p:cNvSpPr>
          <p:nvPr>
            <p:ph type="body" idx="1"/>
          </p:nvPr>
        </p:nvSpPr>
        <p:spPr>
          <a:xfrm>
            <a:off x="292100" y="1752600"/>
            <a:ext cx="8562975" cy="4324349"/>
          </a:xfrm>
          <a:prstGeom prst="rect">
            <a:avLst/>
          </a:prstGeom>
          <a:noFill/>
          <a:ln>
            <a:noFill/>
          </a:ln>
        </p:spPr>
        <p:txBody>
          <a:bodyPr lIns="91425" tIns="91425" rIns="91425" bIns="91425" anchor="t" anchorCtr="0"/>
          <a:lstStyle>
            <a:lvl1pPr marL="266700" indent="-174625" algn="l" rtl="0">
              <a:spcBef>
                <a:spcPts val="900"/>
              </a:spcBef>
              <a:spcAft>
                <a:spcPts val="900"/>
              </a:spcAft>
              <a:buClr>
                <a:schemeClr val="dk1"/>
              </a:buClr>
              <a:buFont typeface="Arial"/>
              <a:buChar char="•"/>
              <a:defRPr sz="2400">
                <a:solidFill>
                  <a:schemeClr val="dk1"/>
                </a:solidFill>
                <a:latin typeface="Arial"/>
                <a:ea typeface="Arial"/>
                <a:cs typeface="Arial"/>
                <a:sym typeface="Arial"/>
              </a:defRPr>
            </a:lvl1pPr>
            <a:lvl2pPr marL="622300" indent="-174625" algn="l" rtl="0">
              <a:spcBef>
                <a:spcPts val="0"/>
              </a:spcBef>
              <a:spcAft>
                <a:spcPts val="0"/>
              </a:spcAft>
              <a:buClr>
                <a:schemeClr val="dk1"/>
              </a:buClr>
              <a:buFont typeface="Arial"/>
              <a:buChar char="•"/>
              <a:defRPr sz="2400">
                <a:solidFill>
                  <a:schemeClr val="dk1"/>
                </a:solidFill>
                <a:latin typeface="Arial"/>
                <a:ea typeface="Arial"/>
                <a:cs typeface="Arial"/>
                <a:sym typeface="Arial"/>
              </a:defRPr>
            </a:lvl2pPr>
            <a:lvl3pPr marL="11430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3pPr>
            <a:lvl4pPr marL="16002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4pPr>
            <a:lvl5pPr marL="20574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5pPr>
            <a:lvl6pPr marL="2514600" indent="-1524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524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524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524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2" name="Shape 82"/>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245225"/>
            <a:ext cx="2133599" cy="476249"/>
          </a:xfrm>
          <a:prstGeom prst="rect">
            <a:avLst/>
          </a:prstGeom>
          <a:noFill/>
          <a:ln>
            <a:noFill/>
          </a:ln>
        </p:spPr>
        <p:txBody>
          <a:bodyPr lIns="91425" tIns="91425" rIns="91425" bIns="91425" anchor="t" anchorCtr="0"/>
          <a:lstStyle>
            <a:lvl1pPr marL="0" marR="0" indent="0" algn="l" rtl="0">
              <a:defRPr sz="18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Tree>
    <p:extLst>
      <p:ext uri="{BB962C8B-B14F-4D97-AF65-F5344CB8AC3E}">
        <p14:creationId xmlns:p14="http://schemas.microsoft.com/office/powerpoint/2010/main" val="10844290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xAndObj" type="txAndObj">
  <p:cSld name="txAndObj">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685800" y="152400"/>
            <a:ext cx="6870700" cy="1600199"/>
          </a:xfrm>
          <a:prstGeom prst="rect">
            <a:avLst/>
          </a:prstGeom>
          <a:noFill/>
          <a:ln>
            <a:noFill/>
          </a:ln>
        </p:spPr>
        <p:txBody>
          <a:bodyPr lIns="91425" tIns="91425" rIns="91425" bIns="91425" anchor="t" anchorCtr="0"/>
          <a:lstStyle>
            <a:lvl1pPr algn="l" rtl="0">
              <a:lnSpc>
                <a:spcPct val="113333"/>
              </a:lnSpc>
              <a:spcBef>
                <a:spcPts val="0"/>
              </a:spcBef>
              <a:spcAft>
                <a:spcPts val="0"/>
              </a:spcAft>
              <a:defRPr sz="3000">
                <a:solidFill>
                  <a:srgbClr val="AE2B30"/>
                </a:solidFill>
                <a:latin typeface="Arial"/>
                <a:ea typeface="Arial"/>
                <a:cs typeface="Arial"/>
                <a:sym typeface="Arial"/>
              </a:defRPr>
            </a:lvl1pPr>
            <a:lvl2pPr algn="l" rtl="0">
              <a:lnSpc>
                <a:spcPct val="113333"/>
              </a:lnSpc>
              <a:spcBef>
                <a:spcPts val="0"/>
              </a:spcBef>
              <a:spcAft>
                <a:spcPts val="0"/>
              </a:spcAft>
              <a:defRPr sz="3000">
                <a:solidFill>
                  <a:srgbClr val="AE2B30"/>
                </a:solidFill>
                <a:latin typeface="Arial"/>
                <a:ea typeface="Arial"/>
                <a:cs typeface="Arial"/>
                <a:sym typeface="Arial"/>
              </a:defRPr>
            </a:lvl2pPr>
            <a:lvl3pPr algn="l" rtl="0">
              <a:lnSpc>
                <a:spcPct val="113333"/>
              </a:lnSpc>
              <a:spcBef>
                <a:spcPts val="0"/>
              </a:spcBef>
              <a:spcAft>
                <a:spcPts val="0"/>
              </a:spcAft>
              <a:defRPr sz="3000">
                <a:solidFill>
                  <a:srgbClr val="AE2B30"/>
                </a:solidFill>
                <a:latin typeface="Arial"/>
                <a:ea typeface="Arial"/>
                <a:cs typeface="Arial"/>
                <a:sym typeface="Arial"/>
              </a:defRPr>
            </a:lvl3pPr>
            <a:lvl4pPr algn="l" rtl="0">
              <a:lnSpc>
                <a:spcPct val="113333"/>
              </a:lnSpc>
              <a:spcBef>
                <a:spcPts val="0"/>
              </a:spcBef>
              <a:spcAft>
                <a:spcPts val="0"/>
              </a:spcAft>
              <a:defRPr sz="3000">
                <a:solidFill>
                  <a:srgbClr val="AE2B30"/>
                </a:solidFill>
                <a:latin typeface="Arial"/>
                <a:ea typeface="Arial"/>
                <a:cs typeface="Arial"/>
                <a:sym typeface="Arial"/>
              </a:defRPr>
            </a:lvl4pPr>
            <a:lvl5pPr algn="l" rtl="0">
              <a:lnSpc>
                <a:spcPct val="113333"/>
              </a:lnSpc>
              <a:spcBef>
                <a:spcPts val="0"/>
              </a:spcBef>
              <a:spcAft>
                <a:spcPts val="0"/>
              </a:spcAft>
              <a:defRPr sz="3000">
                <a:solidFill>
                  <a:srgbClr val="AE2B30"/>
                </a:solidFill>
                <a:latin typeface="Arial"/>
                <a:ea typeface="Arial"/>
                <a:cs typeface="Arial"/>
                <a:sym typeface="Arial"/>
              </a:defRPr>
            </a:lvl5pPr>
            <a:lvl6pPr marL="457200" algn="l" rtl="0">
              <a:lnSpc>
                <a:spcPct val="113333"/>
              </a:lnSpc>
              <a:spcBef>
                <a:spcPts val="0"/>
              </a:spcBef>
              <a:spcAft>
                <a:spcPts val="0"/>
              </a:spcAft>
              <a:defRPr sz="3000">
                <a:solidFill>
                  <a:srgbClr val="AE2B30"/>
                </a:solidFill>
                <a:latin typeface="Georgia"/>
                <a:ea typeface="Georgia"/>
                <a:cs typeface="Georgia"/>
                <a:sym typeface="Georgia"/>
              </a:defRPr>
            </a:lvl6pPr>
            <a:lvl7pPr marL="914400" algn="l" rtl="0">
              <a:lnSpc>
                <a:spcPct val="113333"/>
              </a:lnSpc>
              <a:spcBef>
                <a:spcPts val="0"/>
              </a:spcBef>
              <a:spcAft>
                <a:spcPts val="0"/>
              </a:spcAft>
              <a:defRPr sz="3000">
                <a:solidFill>
                  <a:srgbClr val="AE2B30"/>
                </a:solidFill>
                <a:latin typeface="Georgia"/>
                <a:ea typeface="Georgia"/>
                <a:cs typeface="Georgia"/>
                <a:sym typeface="Georgia"/>
              </a:defRPr>
            </a:lvl7pPr>
            <a:lvl8pPr marL="1371600" algn="l" rtl="0">
              <a:lnSpc>
                <a:spcPct val="113333"/>
              </a:lnSpc>
              <a:spcBef>
                <a:spcPts val="0"/>
              </a:spcBef>
              <a:spcAft>
                <a:spcPts val="0"/>
              </a:spcAft>
              <a:defRPr sz="3000">
                <a:solidFill>
                  <a:srgbClr val="AE2B30"/>
                </a:solidFill>
                <a:latin typeface="Georgia"/>
                <a:ea typeface="Georgia"/>
                <a:cs typeface="Georgia"/>
                <a:sym typeface="Georgia"/>
              </a:defRPr>
            </a:lvl8pPr>
            <a:lvl9pPr marL="1828800" algn="l" rtl="0">
              <a:lnSpc>
                <a:spcPct val="113333"/>
              </a:lnSpc>
              <a:spcBef>
                <a:spcPts val="0"/>
              </a:spcBef>
              <a:spcAft>
                <a:spcPts val="0"/>
              </a:spcAft>
              <a:defRPr sz="3000">
                <a:solidFill>
                  <a:srgbClr val="AE2B30"/>
                </a:solidFill>
                <a:latin typeface="Georgia"/>
                <a:ea typeface="Georgia"/>
                <a:cs typeface="Georgia"/>
                <a:sym typeface="Georgia"/>
              </a:defRPr>
            </a:lvl9pPr>
          </a:lstStyle>
          <a:p>
            <a:endParaRPr/>
          </a:p>
        </p:txBody>
      </p:sp>
      <p:sp>
        <p:nvSpPr>
          <p:cNvPr id="95" name="Shape 95"/>
          <p:cNvSpPr txBox="1">
            <a:spLocks noGrp="1"/>
          </p:cNvSpPr>
          <p:nvPr>
            <p:ph type="body" idx="1"/>
          </p:nvPr>
        </p:nvSpPr>
        <p:spPr>
          <a:xfrm>
            <a:off x="685800" y="1828800"/>
            <a:ext cx="3771900" cy="3657600"/>
          </a:xfrm>
          <a:prstGeom prst="rect">
            <a:avLst/>
          </a:prstGeom>
          <a:noFill/>
          <a:ln>
            <a:noFill/>
          </a:ln>
        </p:spPr>
        <p:txBody>
          <a:bodyPr lIns="91425" tIns="91425" rIns="91425" bIns="91425" anchor="t" anchorCtr="0"/>
          <a:lstStyle>
            <a:lvl1pPr marL="266700" indent="-174625" algn="l" rtl="0">
              <a:spcBef>
                <a:spcPts val="900"/>
              </a:spcBef>
              <a:spcAft>
                <a:spcPts val="900"/>
              </a:spcAft>
              <a:buClr>
                <a:schemeClr val="dk1"/>
              </a:buClr>
              <a:buFont typeface="Arial"/>
              <a:buChar char="•"/>
              <a:defRPr sz="2400">
                <a:solidFill>
                  <a:schemeClr val="dk1"/>
                </a:solidFill>
                <a:latin typeface="Arial"/>
                <a:ea typeface="Arial"/>
                <a:cs typeface="Arial"/>
                <a:sym typeface="Arial"/>
              </a:defRPr>
            </a:lvl1pPr>
            <a:lvl2pPr marL="622300" indent="-174625" algn="l" rtl="0">
              <a:spcBef>
                <a:spcPts val="0"/>
              </a:spcBef>
              <a:spcAft>
                <a:spcPts val="0"/>
              </a:spcAft>
              <a:buClr>
                <a:schemeClr val="dk1"/>
              </a:buClr>
              <a:buFont typeface="Arial"/>
              <a:buChar char="•"/>
              <a:defRPr sz="2400">
                <a:solidFill>
                  <a:schemeClr val="dk1"/>
                </a:solidFill>
                <a:latin typeface="Arial"/>
                <a:ea typeface="Arial"/>
                <a:cs typeface="Arial"/>
                <a:sym typeface="Arial"/>
              </a:defRPr>
            </a:lvl2pPr>
            <a:lvl3pPr marL="11430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3pPr>
            <a:lvl4pPr marL="16002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4pPr>
            <a:lvl5pPr marL="20574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5pPr>
            <a:lvl6pPr marL="2514600" indent="-1524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524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524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524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96" name="Shape 96"/>
          <p:cNvSpPr txBox="1">
            <a:spLocks noGrp="1"/>
          </p:cNvSpPr>
          <p:nvPr>
            <p:ph type="body" idx="2"/>
          </p:nvPr>
        </p:nvSpPr>
        <p:spPr>
          <a:xfrm>
            <a:off x="4610100" y="1828800"/>
            <a:ext cx="3771900" cy="3657600"/>
          </a:xfrm>
          <a:prstGeom prst="rect">
            <a:avLst/>
          </a:prstGeom>
          <a:noFill/>
          <a:ln>
            <a:noFill/>
          </a:ln>
        </p:spPr>
        <p:txBody>
          <a:bodyPr lIns="91425" tIns="91425" rIns="91425" bIns="91425" anchor="t" anchorCtr="0"/>
          <a:lstStyle>
            <a:lvl1pPr marL="266700" indent="-174625" algn="l" rtl="0">
              <a:spcBef>
                <a:spcPts val="900"/>
              </a:spcBef>
              <a:spcAft>
                <a:spcPts val="900"/>
              </a:spcAft>
              <a:buClr>
                <a:schemeClr val="dk1"/>
              </a:buClr>
              <a:buFont typeface="Arial"/>
              <a:buChar char="•"/>
              <a:defRPr sz="2400">
                <a:solidFill>
                  <a:schemeClr val="dk1"/>
                </a:solidFill>
                <a:latin typeface="Arial"/>
                <a:ea typeface="Arial"/>
                <a:cs typeface="Arial"/>
                <a:sym typeface="Arial"/>
              </a:defRPr>
            </a:lvl1pPr>
            <a:lvl2pPr marL="622300" indent="-174625" algn="l" rtl="0">
              <a:spcBef>
                <a:spcPts val="0"/>
              </a:spcBef>
              <a:spcAft>
                <a:spcPts val="0"/>
              </a:spcAft>
              <a:buClr>
                <a:schemeClr val="dk1"/>
              </a:buClr>
              <a:buFont typeface="Arial"/>
              <a:buChar char="•"/>
              <a:defRPr sz="2400">
                <a:solidFill>
                  <a:schemeClr val="dk1"/>
                </a:solidFill>
                <a:latin typeface="Arial"/>
                <a:ea typeface="Arial"/>
                <a:cs typeface="Arial"/>
                <a:sym typeface="Arial"/>
              </a:defRPr>
            </a:lvl2pPr>
            <a:lvl3pPr marL="11430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3pPr>
            <a:lvl4pPr marL="16002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4pPr>
            <a:lvl5pPr marL="2057400" indent="-152400" algn="l" rtl="0">
              <a:spcBef>
                <a:spcPts val="900"/>
              </a:spcBef>
              <a:spcAft>
                <a:spcPts val="0"/>
              </a:spcAft>
              <a:buClr>
                <a:schemeClr val="dk1"/>
              </a:buClr>
              <a:buFont typeface="Arial"/>
              <a:buChar char="•"/>
              <a:defRPr sz="2000">
                <a:solidFill>
                  <a:schemeClr val="dk1"/>
                </a:solidFill>
                <a:latin typeface="Arial"/>
                <a:ea typeface="Arial"/>
                <a:cs typeface="Arial"/>
                <a:sym typeface="Arial"/>
              </a:defRPr>
            </a:lvl5pPr>
            <a:lvl6pPr marL="2514600" indent="-1524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524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524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524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8124500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2" name="Picture 6" descr="TalkBoost_RGB.jpg"/>
          <p:cNvPicPr>
            <a:picLocks noChangeAspect="1"/>
          </p:cNvPicPr>
          <p:nvPr userDrawn="1"/>
        </p:nvPicPr>
        <p:blipFill>
          <a:blip r:embed="rId2"/>
          <a:srcRect/>
          <a:stretch>
            <a:fillRect/>
          </a:stretch>
        </p:blipFill>
        <p:spPr bwMode="auto">
          <a:xfrm>
            <a:off x="6443663" y="404813"/>
            <a:ext cx="2217737" cy="1616075"/>
          </a:xfrm>
          <a:prstGeom prst="rect">
            <a:avLst/>
          </a:prstGeom>
          <a:noFill/>
          <a:ln w="9525">
            <a:noFill/>
            <a:miter lim="800000"/>
            <a:headEnd/>
            <a:tailEnd/>
          </a:ln>
        </p:spPr>
      </p:pic>
      <p:sp>
        <p:nvSpPr>
          <p:cNvPr id="3" name="Rectangle 7"/>
          <p:cNvSpPr>
            <a:spLocks noChangeArrowheads="1"/>
          </p:cNvSpPr>
          <p:nvPr userDrawn="1"/>
        </p:nvSpPr>
        <p:spPr bwMode="auto">
          <a:xfrm>
            <a:off x="4763" y="6453188"/>
            <a:ext cx="9144000" cy="261937"/>
          </a:xfrm>
          <a:prstGeom prst="rect">
            <a:avLst/>
          </a:prstGeom>
          <a:noFill/>
          <a:ln w="9525">
            <a:noFill/>
            <a:miter lim="800000"/>
            <a:headEnd/>
            <a:tailEnd/>
          </a:ln>
        </p:spPr>
        <p:txBody>
          <a:bodyPr lIns="540000">
            <a:spAutoFit/>
          </a:bodyPr>
          <a:lstStyle/>
          <a:p>
            <a:pPr>
              <a:spcBef>
                <a:spcPts val="150"/>
              </a:spcBef>
            </a:pPr>
            <a:r>
              <a:rPr lang="en-US" sz="1100" dirty="0">
                <a:solidFill>
                  <a:srgbClr val="8EB4E3"/>
                </a:solidFill>
                <a:latin typeface="Calibri" pitchFamily="34" charset="0"/>
              </a:rPr>
              <a:t>www.ican.org.uk   |   talkboost@ican.org.uk   |    </a:t>
            </a:r>
            <a:r>
              <a:rPr lang="en-US" sz="1100" dirty="0" smtClean="0">
                <a:solidFill>
                  <a:srgbClr val="8EB4E3"/>
                </a:solidFill>
                <a:latin typeface="Calibri" pitchFamily="34" charset="0"/>
              </a:rPr>
              <a:t>www.talkboost.org.uk    2014 version </a:t>
            </a:r>
            <a:endParaRPr lang="en-US" sz="1100" dirty="0">
              <a:solidFill>
                <a:srgbClr val="8EB4E3"/>
              </a:solidFill>
              <a:latin typeface="Calibri" pitchFamily="34" charset="0"/>
            </a:endParaRPr>
          </a:p>
        </p:txBody>
      </p:sp>
      <p:cxnSp>
        <p:nvCxnSpPr>
          <p:cNvPr id="4" name="Straight Connector 3"/>
          <p:cNvCxnSpPr/>
          <p:nvPr userDrawn="1"/>
        </p:nvCxnSpPr>
        <p:spPr>
          <a:xfrm>
            <a:off x="0" y="6453188"/>
            <a:ext cx="5651500" cy="0"/>
          </a:xfrm>
          <a:prstGeom prst="line">
            <a:avLst/>
          </a:prstGeom>
          <a:ln w="12700">
            <a:solidFill>
              <a:schemeClr val="tx2">
                <a:lumMod val="40000"/>
                <a:lumOff val="60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userDrawn="1"/>
        </p:nvCxnSpPr>
        <p:spPr>
          <a:xfrm>
            <a:off x="0" y="1989138"/>
            <a:ext cx="5651500" cy="0"/>
          </a:xfrm>
          <a:prstGeom prst="line">
            <a:avLst/>
          </a:prstGeom>
          <a:ln w="12700">
            <a:solidFill>
              <a:srgbClr val="293974"/>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7084800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959DC716-7616-BC44-ABC9-0D0D9ACFDC34}" type="slidenum">
              <a:rPr lang="en-US"/>
              <a:pPr>
                <a:defRPr/>
              </a:pPr>
              <a:t>‹#›</a:t>
            </a:fld>
            <a:endParaRPr lang="en-US"/>
          </a:p>
        </p:txBody>
      </p:sp>
    </p:spTree>
    <p:extLst>
      <p:ext uri="{BB962C8B-B14F-4D97-AF65-F5344CB8AC3E}">
        <p14:creationId xmlns:p14="http://schemas.microsoft.com/office/powerpoint/2010/main" val="1307217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697E8046-D17D-364E-8E15-678C3ABE73E1}" type="slidenum">
              <a:rPr lang="en-US"/>
              <a:pPr>
                <a:defRPr/>
              </a:pPr>
              <a:t>‹#›</a:t>
            </a:fld>
            <a:endParaRPr lang="en-US"/>
          </a:p>
        </p:txBody>
      </p:sp>
    </p:spTree>
    <p:extLst>
      <p:ext uri="{BB962C8B-B14F-4D97-AF65-F5344CB8AC3E}">
        <p14:creationId xmlns:p14="http://schemas.microsoft.com/office/powerpoint/2010/main" val="3358150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0EA6C2AE-25D0-2140-8CA0-B0AC67D17D09}" type="slidenum">
              <a:rPr lang="en-US"/>
              <a:pPr>
                <a:defRPr/>
              </a:pPr>
              <a:t>‹#›</a:t>
            </a:fld>
            <a:endParaRPr lang="en-US"/>
          </a:p>
        </p:txBody>
      </p:sp>
    </p:spTree>
    <p:extLst>
      <p:ext uri="{BB962C8B-B14F-4D97-AF65-F5344CB8AC3E}">
        <p14:creationId xmlns:p14="http://schemas.microsoft.com/office/powerpoint/2010/main" val="1850808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7114D7A7-2D3F-B743-95E4-407CDAE5C2D7}" type="slidenum">
              <a:rPr lang="en-US"/>
              <a:pPr>
                <a:defRPr/>
              </a:pPr>
              <a:t>‹#›</a:t>
            </a:fld>
            <a:endParaRPr lang="en-US"/>
          </a:p>
        </p:txBody>
      </p:sp>
    </p:spTree>
    <p:extLst>
      <p:ext uri="{BB962C8B-B14F-4D97-AF65-F5344CB8AC3E}">
        <p14:creationId xmlns:p14="http://schemas.microsoft.com/office/powerpoint/2010/main" val="1134922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F381CE9A-6E3C-F642-97A3-875E58C9F55D}" type="slidenum">
              <a:rPr lang="en-US"/>
              <a:pPr>
                <a:defRPr/>
              </a:pPr>
              <a:t>‹#›</a:t>
            </a:fld>
            <a:endParaRPr lang="en-US"/>
          </a:p>
        </p:txBody>
      </p:sp>
    </p:spTree>
    <p:extLst>
      <p:ext uri="{BB962C8B-B14F-4D97-AF65-F5344CB8AC3E}">
        <p14:creationId xmlns:p14="http://schemas.microsoft.com/office/powerpoint/2010/main" val="281150176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png"/><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2" Type="http://schemas.openxmlformats.org/officeDocument/2006/relationships/slideLayout" Target="../slideLayouts/slideLayout28.xml"/><Relationship Id="rId13" Type="http://schemas.openxmlformats.org/officeDocument/2006/relationships/slideLayout" Target="../slideLayouts/slideLayout29.xml"/><Relationship Id="rId14" Type="http://schemas.openxmlformats.org/officeDocument/2006/relationships/slideLayout" Target="../slideLayouts/slideLayout30.xml"/><Relationship Id="rId15" Type="http://schemas.openxmlformats.org/officeDocument/2006/relationships/slideLayout" Target="../slideLayouts/slideLayout31.xml"/><Relationship Id="rId16" Type="http://schemas.openxmlformats.org/officeDocument/2006/relationships/slideLayout" Target="../slideLayouts/slideLayout32.xml"/><Relationship Id="rId17" Type="http://schemas.openxmlformats.org/officeDocument/2006/relationships/slideLayout" Target="../slideLayouts/slideLayout33.xml"/><Relationship Id="rId18" Type="http://schemas.openxmlformats.org/officeDocument/2006/relationships/slideLayout" Target="../slideLayouts/slideLayout34.xml"/><Relationship Id="rId19" Type="http://schemas.openxmlformats.org/officeDocument/2006/relationships/theme" Target="../theme/theme2.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Relationship Id="rId15" Type="http://schemas.openxmlformats.org/officeDocument/2006/relationships/theme" Target="../theme/theme3.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rot="-1958771">
            <a:off x="7446963" y="123825"/>
            <a:ext cx="1357312"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rot="1170930">
            <a:off x="7524750" y="1762125"/>
            <a:ext cx="1358900"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rot="-1212844">
            <a:off x="7351713" y="3562350"/>
            <a:ext cx="1357312"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rot="2574200">
            <a:off x="7502525" y="5157788"/>
            <a:ext cx="141446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6"/>
          <p:cNvSpPr>
            <a:spLocks noGrp="1" noChangeArrowheads="1"/>
          </p:cNvSpPr>
          <p:nvPr>
            <p:ph type="title"/>
          </p:nvPr>
        </p:nvSpPr>
        <p:spPr bwMode="auto">
          <a:xfrm>
            <a:off x="685800" y="152400"/>
            <a:ext cx="64785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378000" tIns="45720" rIns="91440" bIns="45720" numCol="1" anchor="ctr" anchorCtr="0" compatLnSpc="1">
            <a:prstTxWarp prst="textNoShape">
              <a:avLst/>
            </a:prstTxWarp>
          </a:bodyPr>
          <a:lstStyle/>
          <a:p>
            <a:pPr lvl="0"/>
            <a:r>
              <a:rPr lang="en-US"/>
              <a:t>Click to edit Master title style</a:t>
            </a:r>
          </a:p>
        </p:txBody>
      </p:sp>
      <p:sp>
        <p:nvSpPr>
          <p:cNvPr id="1031" name="Rectangle 7"/>
          <p:cNvSpPr>
            <a:spLocks noGrp="1" noChangeArrowheads="1"/>
          </p:cNvSpPr>
          <p:nvPr>
            <p:ph type="body" idx="1"/>
          </p:nvPr>
        </p:nvSpPr>
        <p:spPr bwMode="auto">
          <a:xfrm>
            <a:off x="685800" y="1550988"/>
            <a:ext cx="6478588" cy="454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5800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832" name="Rectangle 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Times" charset="0"/>
                <a:ea typeface="+mn-ea"/>
                <a:cs typeface="+mn-cs"/>
              </a:defRPr>
            </a:lvl1pPr>
          </a:lstStyle>
          <a:p>
            <a:pPr>
              <a:defRPr/>
            </a:pPr>
            <a:endParaRPr lang="en-US"/>
          </a:p>
        </p:txBody>
      </p:sp>
      <p:sp>
        <p:nvSpPr>
          <p:cNvPr id="77833"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Times" charset="0"/>
                <a:ea typeface="+mn-ea"/>
                <a:cs typeface="+mn-cs"/>
              </a:defRPr>
            </a:lvl1pPr>
          </a:lstStyle>
          <a:p>
            <a:pPr>
              <a:defRPr/>
            </a:pPr>
            <a:endParaRPr lang="en-US"/>
          </a:p>
        </p:txBody>
      </p:sp>
      <p:sp>
        <p:nvSpPr>
          <p:cNvPr id="77834" name="Rectangle 10"/>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Times" charset="0"/>
              </a:defRPr>
            </a:lvl1pPr>
          </a:lstStyle>
          <a:p>
            <a:pPr>
              <a:defRPr/>
            </a:pPr>
            <a:fld id="{2D6ACB71-077B-6945-981E-D5422941A7B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10" r:id="rId1"/>
    <p:sldLayoutId id="2147484480" r:id="rId2"/>
    <p:sldLayoutId id="2147484481" r:id="rId3"/>
    <p:sldLayoutId id="2147484482" r:id="rId4"/>
    <p:sldLayoutId id="2147484483" r:id="rId5"/>
    <p:sldLayoutId id="2147484484" r:id="rId6"/>
    <p:sldLayoutId id="2147484485" r:id="rId7"/>
    <p:sldLayoutId id="2147484486" r:id="rId8"/>
    <p:sldLayoutId id="2147484487" r:id="rId9"/>
    <p:sldLayoutId id="2147484488" r:id="rId10"/>
    <p:sldLayoutId id="2147484489" r:id="rId11"/>
    <p:sldLayoutId id="2147484490" r:id="rId12"/>
    <p:sldLayoutId id="2147484491" r:id="rId13"/>
    <p:sldLayoutId id="2147484492" r:id="rId14"/>
    <p:sldLayoutId id="2147484493" r:id="rId15"/>
    <p:sldLayoutId id="2147484494" r:id="rId16"/>
  </p:sldLayoutIdLst>
  <p:hf sldNum="0" hdr="0" ftr="0" dt="0"/>
  <p:txStyles>
    <p:titleStyle>
      <a:lvl1pPr algn="ctr" rtl="0" eaLnBrk="0" fontAlgn="base" hangingPunct="0">
        <a:spcBef>
          <a:spcPct val="0"/>
        </a:spcBef>
        <a:spcAft>
          <a:spcPct val="0"/>
        </a:spcAft>
        <a:defRPr sz="3600">
          <a:solidFill>
            <a:schemeClr val="accent2"/>
          </a:solidFill>
          <a:latin typeface="+mj-lt"/>
          <a:ea typeface="ＭＳ Ｐゴシック" pitchFamily="-106" charset="-128"/>
          <a:cs typeface="ＭＳ Ｐゴシック" pitchFamily="-106" charset="-128"/>
        </a:defRPr>
      </a:lvl1pPr>
      <a:lvl2pPr algn="ctr" rtl="0" eaLnBrk="0" fontAlgn="base" hangingPunct="0">
        <a:spcBef>
          <a:spcPct val="0"/>
        </a:spcBef>
        <a:spcAft>
          <a:spcPct val="0"/>
        </a:spcAft>
        <a:defRPr sz="3600">
          <a:solidFill>
            <a:schemeClr val="accent2"/>
          </a:solidFill>
          <a:latin typeface="Comic Sans MS" pitchFamily="66" charset="0"/>
          <a:ea typeface="ＭＳ Ｐゴシック" pitchFamily="-106" charset="-128"/>
          <a:cs typeface="ＭＳ Ｐゴシック" pitchFamily="-106" charset="-128"/>
        </a:defRPr>
      </a:lvl2pPr>
      <a:lvl3pPr algn="ctr" rtl="0" eaLnBrk="0" fontAlgn="base" hangingPunct="0">
        <a:spcBef>
          <a:spcPct val="0"/>
        </a:spcBef>
        <a:spcAft>
          <a:spcPct val="0"/>
        </a:spcAft>
        <a:defRPr sz="3600">
          <a:solidFill>
            <a:schemeClr val="accent2"/>
          </a:solidFill>
          <a:latin typeface="Comic Sans MS" pitchFamily="66" charset="0"/>
          <a:ea typeface="ＭＳ Ｐゴシック" pitchFamily="-106" charset="-128"/>
          <a:cs typeface="ＭＳ Ｐゴシック" pitchFamily="-106" charset="-128"/>
        </a:defRPr>
      </a:lvl3pPr>
      <a:lvl4pPr algn="ctr" rtl="0" eaLnBrk="0" fontAlgn="base" hangingPunct="0">
        <a:spcBef>
          <a:spcPct val="0"/>
        </a:spcBef>
        <a:spcAft>
          <a:spcPct val="0"/>
        </a:spcAft>
        <a:defRPr sz="3600">
          <a:solidFill>
            <a:schemeClr val="accent2"/>
          </a:solidFill>
          <a:latin typeface="Comic Sans MS" pitchFamily="66" charset="0"/>
          <a:ea typeface="ＭＳ Ｐゴシック" pitchFamily="-106" charset="-128"/>
          <a:cs typeface="ＭＳ Ｐゴシック" pitchFamily="-106" charset="-128"/>
        </a:defRPr>
      </a:lvl4pPr>
      <a:lvl5pPr algn="ctr" rtl="0" eaLnBrk="0" fontAlgn="base" hangingPunct="0">
        <a:spcBef>
          <a:spcPct val="0"/>
        </a:spcBef>
        <a:spcAft>
          <a:spcPct val="0"/>
        </a:spcAft>
        <a:defRPr sz="3600">
          <a:solidFill>
            <a:schemeClr val="accent2"/>
          </a:solidFill>
          <a:latin typeface="Comic Sans MS" pitchFamily="66" charset="0"/>
          <a:ea typeface="ＭＳ Ｐゴシック" pitchFamily="-106" charset="-128"/>
          <a:cs typeface="ＭＳ Ｐゴシック" pitchFamily="-106" charset="-128"/>
        </a:defRPr>
      </a:lvl5pPr>
      <a:lvl6pPr marL="457200" algn="ctr" rtl="0" fontAlgn="base">
        <a:spcBef>
          <a:spcPct val="0"/>
        </a:spcBef>
        <a:spcAft>
          <a:spcPct val="0"/>
        </a:spcAft>
        <a:defRPr sz="3600">
          <a:solidFill>
            <a:schemeClr val="accent2"/>
          </a:solidFill>
          <a:latin typeface="Comic Sans MS" pitchFamily="66" charset="0"/>
        </a:defRPr>
      </a:lvl6pPr>
      <a:lvl7pPr marL="914400" algn="ctr" rtl="0" fontAlgn="base">
        <a:spcBef>
          <a:spcPct val="0"/>
        </a:spcBef>
        <a:spcAft>
          <a:spcPct val="0"/>
        </a:spcAft>
        <a:defRPr sz="3600">
          <a:solidFill>
            <a:schemeClr val="accent2"/>
          </a:solidFill>
          <a:latin typeface="Comic Sans MS" pitchFamily="66" charset="0"/>
        </a:defRPr>
      </a:lvl7pPr>
      <a:lvl8pPr marL="1371600" algn="ctr" rtl="0" fontAlgn="base">
        <a:spcBef>
          <a:spcPct val="0"/>
        </a:spcBef>
        <a:spcAft>
          <a:spcPct val="0"/>
        </a:spcAft>
        <a:defRPr sz="3600">
          <a:solidFill>
            <a:schemeClr val="accent2"/>
          </a:solidFill>
          <a:latin typeface="Comic Sans MS" pitchFamily="66" charset="0"/>
        </a:defRPr>
      </a:lvl8pPr>
      <a:lvl9pPr marL="1828800" algn="ctr" rtl="0" fontAlgn="base">
        <a:spcBef>
          <a:spcPct val="0"/>
        </a:spcBef>
        <a:spcAft>
          <a:spcPct val="0"/>
        </a:spcAft>
        <a:defRPr sz="3600">
          <a:solidFill>
            <a:schemeClr val="accent2"/>
          </a:solidFill>
          <a:latin typeface="Comic Sans MS" pitchFamily="66"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latin typeface="+mn-lt"/>
          <a:ea typeface="ＭＳ Ｐゴシック" pitchFamily="-106" charset="-128"/>
          <a:cs typeface="ＭＳ Ｐゴシック" pitchFamily="-106" charset="-128"/>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lr>
          <a:schemeClr val="hlink"/>
        </a:buClr>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lr>
          <a:schemeClr val="hlink"/>
        </a:buClr>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lr>
          <a:schemeClr val="hlink"/>
        </a:buClr>
        <a:buChar char="»"/>
        <a:defRPr sz="2000">
          <a:solidFill>
            <a:schemeClr val="tx1"/>
          </a:solidFill>
          <a:latin typeface="+mn-lt"/>
        </a:defRPr>
      </a:lvl6pPr>
      <a:lvl7pPr marL="2971800" indent="-228600" algn="l" rtl="0" fontAlgn="base">
        <a:spcBef>
          <a:spcPct val="20000"/>
        </a:spcBef>
        <a:spcAft>
          <a:spcPct val="0"/>
        </a:spcAft>
        <a:buClr>
          <a:schemeClr val="hlink"/>
        </a:buClr>
        <a:buChar char="»"/>
        <a:defRPr sz="2000">
          <a:solidFill>
            <a:schemeClr val="tx1"/>
          </a:solidFill>
          <a:latin typeface="+mn-lt"/>
        </a:defRPr>
      </a:lvl7pPr>
      <a:lvl8pPr marL="3429000" indent="-228600" algn="l" rtl="0" fontAlgn="base">
        <a:spcBef>
          <a:spcPct val="20000"/>
        </a:spcBef>
        <a:spcAft>
          <a:spcPct val="0"/>
        </a:spcAft>
        <a:buClr>
          <a:schemeClr val="hlink"/>
        </a:buClr>
        <a:buChar char="»"/>
        <a:defRPr sz="2000">
          <a:solidFill>
            <a:schemeClr val="tx1"/>
          </a:solidFill>
          <a:latin typeface="+mn-lt"/>
        </a:defRPr>
      </a:lvl8pPr>
      <a:lvl9pPr marL="3886200" indent="-228600" algn="l" rtl="0" fontAlgn="base">
        <a:spcBef>
          <a:spcPct val="20000"/>
        </a:spcBef>
        <a:spcAft>
          <a:spcPct val="0"/>
        </a:spcAft>
        <a:buClr>
          <a:schemeClr val="hlink"/>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843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09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809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809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33BC4F3-6486-7F4B-A80C-5DE6A57B70E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 id="2147484506" r:id="rId12"/>
    <p:sldLayoutId id="2147484507" r:id="rId13"/>
    <p:sldLayoutId id="2147484508" r:id="rId14"/>
    <p:sldLayoutId id="2147484509" r:id="rId15"/>
    <p:sldLayoutId id="2147484511" r:id="rId16"/>
    <p:sldLayoutId id="2147484512" r:id="rId17"/>
    <p:sldLayoutId id="2147484513" r:id="rId18"/>
  </p:sldLayoutIdLst>
  <p:hf sldNum="0" hdr="0" ftr="0" dt="0"/>
  <p:txStyles>
    <p:titleStyle>
      <a:lvl1pPr algn="ctr" rtl="0" eaLnBrk="0" fontAlgn="base" hangingPunct="0">
        <a:spcBef>
          <a:spcPct val="0"/>
        </a:spcBef>
        <a:spcAft>
          <a:spcPct val="0"/>
        </a:spcAft>
        <a:defRPr sz="4400">
          <a:solidFill>
            <a:schemeClr val="tx2"/>
          </a:solidFill>
          <a:latin typeface="+mj-lt"/>
          <a:ea typeface="ＭＳ Ｐゴシック" pitchFamily="-106" charset="-128"/>
          <a:cs typeface="ＭＳ Ｐゴシック" pitchFamily="-106" charset="-128"/>
        </a:defRPr>
      </a:lvl1pPr>
      <a:lvl2pPr algn="ctr" rtl="0" eaLnBrk="0" fontAlgn="base" hangingPunct="0">
        <a:spcBef>
          <a:spcPct val="0"/>
        </a:spcBef>
        <a:spcAft>
          <a:spcPct val="0"/>
        </a:spcAft>
        <a:defRPr sz="4400">
          <a:solidFill>
            <a:schemeClr val="tx2"/>
          </a:solidFill>
          <a:latin typeface="Arial" charset="0"/>
          <a:ea typeface="ＭＳ Ｐゴシック" pitchFamily="-106" charset="-128"/>
          <a:cs typeface="ＭＳ Ｐゴシック" pitchFamily="-106" charset="-128"/>
        </a:defRPr>
      </a:lvl2pPr>
      <a:lvl3pPr algn="ctr" rtl="0" eaLnBrk="0" fontAlgn="base" hangingPunct="0">
        <a:spcBef>
          <a:spcPct val="0"/>
        </a:spcBef>
        <a:spcAft>
          <a:spcPct val="0"/>
        </a:spcAft>
        <a:defRPr sz="4400">
          <a:solidFill>
            <a:schemeClr val="tx2"/>
          </a:solidFill>
          <a:latin typeface="Arial" charset="0"/>
          <a:ea typeface="ＭＳ Ｐゴシック" pitchFamily="-106" charset="-128"/>
          <a:cs typeface="ＭＳ Ｐゴシック" pitchFamily="-106" charset="-128"/>
        </a:defRPr>
      </a:lvl3pPr>
      <a:lvl4pPr algn="ctr" rtl="0" eaLnBrk="0" fontAlgn="base" hangingPunct="0">
        <a:spcBef>
          <a:spcPct val="0"/>
        </a:spcBef>
        <a:spcAft>
          <a:spcPct val="0"/>
        </a:spcAft>
        <a:defRPr sz="4400">
          <a:solidFill>
            <a:schemeClr val="tx2"/>
          </a:solidFill>
          <a:latin typeface="Arial" charset="0"/>
          <a:ea typeface="ＭＳ Ｐゴシック" pitchFamily="-106" charset="-128"/>
          <a:cs typeface="ＭＳ Ｐゴシック" pitchFamily="-106" charset="-128"/>
        </a:defRPr>
      </a:lvl4pPr>
      <a:lvl5pPr algn="ctr" rtl="0" eaLnBrk="0" fontAlgn="base" hangingPunct="0">
        <a:spcBef>
          <a:spcPct val="0"/>
        </a:spcBef>
        <a:spcAft>
          <a:spcPct val="0"/>
        </a:spcAft>
        <a:defRPr sz="4400">
          <a:solidFill>
            <a:schemeClr val="tx2"/>
          </a:solidFill>
          <a:latin typeface="Arial" charset="0"/>
          <a:ea typeface="ＭＳ Ｐゴシック" pitchFamily="-106" charset="-128"/>
          <a:cs typeface="ＭＳ Ｐゴシック" pitchFamily="-106"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6" charset="-128"/>
          <a:cs typeface="ＭＳ Ｐゴシック" pitchFamily="-106"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2D6ACB71-077B-6945-981E-D5422941A7B0}" type="slidenum">
              <a:rPr lang="en-US" smtClean="0"/>
              <a:pPr>
                <a:defRPr/>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809" r:id="rId1"/>
    <p:sldLayoutId id="2147484810" r:id="rId2"/>
    <p:sldLayoutId id="2147484811" r:id="rId3"/>
    <p:sldLayoutId id="2147484812" r:id="rId4"/>
    <p:sldLayoutId id="2147484813" r:id="rId5"/>
    <p:sldLayoutId id="2147484814" r:id="rId6"/>
    <p:sldLayoutId id="2147484815" r:id="rId7"/>
    <p:sldLayoutId id="2147484816" r:id="rId8"/>
    <p:sldLayoutId id="2147484817" r:id="rId9"/>
    <p:sldLayoutId id="2147484818" r:id="rId10"/>
    <p:sldLayoutId id="2147484819" r:id="rId11"/>
    <p:sldLayoutId id="2147484823" r:id="rId12"/>
    <p:sldLayoutId id="2147484824" r:id="rId13"/>
    <p:sldLayoutId id="2147484825" r:id="rId14"/>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35.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g"/><Relationship Id="rId1" Type="http://schemas.openxmlformats.org/officeDocument/2006/relationships/slideLayout" Target="../slideLayouts/slideLayout48.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48.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48.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48.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48.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9.xml"/><Relationship Id="rId3" Type="http://schemas.openxmlformats.org/officeDocument/2006/relationships/image" Target="../media/image19.jpeg"/></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2.jpeg"/><Relationship Id="rId5" Type="http://schemas.openxmlformats.org/officeDocument/2006/relationships/image" Target="../media/image20.png"/><Relationship Id="rId1" Type="http://schemas.openxmlformats.org/officeDocument/2006/relationships/slideLayout" Target="../slideLayouts/slideLayout35.xml"/><Relationship Id="rId2" Type="http://schemas.openxmlformats.org/officeDocument/2006/relationships/notesSlide" Target="../notesSlides/notesSlide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2.jpeg"/><Relationship Id="rId1" Type="http://schemas.openxmlformats.org/officeDocument/2006/relationships/slideLayout" Target="../slideLayouts/slideLayout35.xml"/><Relationship Id="rId2" Type="http://schemas.openxmlformats.org/officeDocument/2006/relationships/notesSlide" Target="../notesSlides/notesSlide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6.xml"/><Relationship Id="rId4" Type="http://schemas.openxmlformats.org/officeDocument/2006/relationships/image" Target="../media/image22.png"/><Relationship Id="rId5" Type="http://schemas.openxmlformats.org/officeDocument/2006/relationships/hyperlink" Target="http://www.talktoyourbaby.org.uk" TargetMode="External"/><Relationship Id="rId1" Type="http://schemas.microsoft.com/office/2007/relationships/media" Target="../media/media1.GIF"/><Relationship Id="rId2" Type="http://schemas.openxmlformats.org/officeDocument/2006/relationships/video" Target="../media/media1.GIF"/></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2.jpeg"/><Relationship Id="rId9" Type="http://schemas.openxmlformats.org/officeDocument/2006/relationships/image" Target="../media/image13.jpeg"/><Relationship Id="rId1" Type="http://schemas.openxmlformats.org/officeDocument/2006/relationships/slideLayout" Target="../slideLayouts/slideLayout35.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hyperlink" Target="http://www.literacytrust.org.uk/talk_to_your_baby/policy_research/1737_research_talk_to_your_babys_face_to_face_research_project" TargetMode="External"/><Relationship Id="rId3" Type="http://schemas.openxmlformats.org/officeDocument/2006/relationships/hyperlink" Target="http://simplepsychology.org/vygotsky"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publications.education.gov.uk/eOrderingDownload/DFE-RR070.pdf" TargetMode="External"/><Relationship Id="rId4" Type="http://schemas.openxmlformats.org/officeDocument/2006/relationships/hyperlink" Target="https://www.education.gov.uk/publications/eOrderingDownload/DFE-RR172.pdf" TargetMode="External"/><Relationship Id="rId1" Type="http://schemas.openxmlformats.org/officeDocument/2006/relationships/slideLayout" Target="../slideLayouts/slideLayout36.xml"/><Relationship Id="rId2" Type="http://schemas.openxmlformats.org/officeDocument/2006/relationships/hyperlink" Target="http://www.education.gov.uk/nutbrownre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07"/>
            <a:ext cx="7620000" cy="1750614"/>
          </a:xfrm>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n-US" sz="4000" b="1" dirty="0" smtClean="0">
                <a:solidFill>
                  <a:srgbClr val="800000"/>
                </a:solidFill>
              </a:rPr>
              <a:t>University of Hull </a:t>
            </a:r>
            <a:r>
              <a:rPr lang="en-US" sz="4000" b="1" dirty="0">
                <a:solidFill>
                  <a:srgbClr val="800000"/>
                </a:solidFill>
              </a:rPr>
              <a:t> </a:t>
            </a:r>
            <a:r>
              <a:rPr lang="en-US" sz="4000" b="1" dirty="0" smtClean="0">
                <a:solidFill>
                  <a:srgbClr val="800000"/>
                </a:solidFill>
              </a:rPr>
              <a:t>NQT </a:t>
            </a:r>
            <a:r>
              <a:rPr lang="en-US" sz="4000" b="1" dirty="0" smtClean="0">
                <a:solidFill>
                  <a:srgbClr val="800000"/>
                </a:solidFill>
              </a:rPr>
              <a:t>Conference</a:t>
            </a:r>
            <a:br>
              <a:rPr lang="en-US" sz="4000" b="1" dirty="0" smtClean="0">
                <a:solidFill>
                  <a:srgbClr val="800000"/>
                </a:solidFill>
              </a:rPr>
            </a:br>
            <a:r>
              <a:rPr lang="en-US" sz="4000" b="1" dirty="0" smtClean="0">
                <a:solidFill>
                  <a:srgbClr val="800000"/>
                </a:solidFill>
              </a:rPr>
              <a:t>January 2015</a:t>
            </a:r>
            <a:endParaRPr lang="en-US" sz="4000" b="1" dirty="0">
              <a:solidFill>
                <a:srgbClr val="800000"/>
              </a:solidFill>
            </a:endParaRPr>
          </a:p>
        </p:txBody>
      </p:sp>
      <p:pic>
        <p:nvPicPr>
          <p:cNvPr id="6" name="Picture 5"/>
          <p:cNvPicPr>
            <a:picLocks noChangeAspect="1"/>
          </p:cNvPicPr>
          <p:nvPr/>
        </p:nvPicPr>
        <p:blipFill>
          <a:blip r:embed="rId2"/>
          <a:stretch>
            <a:fillRect/>
          </a:stretch>
        </p:blipFill>
        <p:spPr>
          <a:xfrm>
            <a:off x="2208060" y="2182957"/>
            <a:ext cx="3788489" cy="3039210"/>
          </a:xfrm>
          <a:prstGeom prst="rect">
            <a:avLst/>
          </a:prstGeom>
        </p:spPr>
      </p:pic>
      <p:sp>
        <p:nvSpPr>
          <p:cNvPr id="7" name="Rectangle 6"/>
          <p:cNvSpPr/>
          <p:nvPr/>
        </p:nvSpPr>
        <p:spPr>
          <a:xfrm>
            <a:off x="217374" y="5222167"/>
            <a:ext cx="7974185" cy="1569660"/>
          </a:xfrm>
          <a:prstGeom prst="rect">
            <a:avLst/>
          </a:prstGeom>
        </p:spPr>
        <p:txBody>
          <a:bodyPr wrap="square">
            <a:spAutoFit/>
          </a:bodyPr>
          <a:lstStyle/>
          <a:p>
            <a:pPr marL="114300" indent="0" algn="ctr">
              <a:buNone/>
            </a:pPr>
            <a:r>
              <a:rPr lang="en-US" sz="2000" b="1" dirty="0">
                <a:solidFill>
                  <a:schemeClr val="tx2">
                    <a:lumMod val="50000"/>
                  </a:schemeClr>
                </a:solidFill>
              </a:rPr>
              <a:t>Supporting Children’s Speech, Language </a:t>
            </a:r>
          </a:p>
          <a:p>
            <a:pPr marL="114300" indent="0" algn="ctr">
              <a:buNone/>
            </a:pPr>
            <a:r>
              <a:rPr lang="en-US" sz="2000" b="1" dirty="0">
                <a:solidFill>
                  <a:schemeClr val="tx2">
                    <a:lumMod val="50000"/>
                  </a:schemeClr>
                </a:solidFill>
              </a:rPr>
              <a:t>and </a:t>
            </a:r>
          </a:p>
          <a:p>
            <a:pPr marL="114300" indent="0" algn="ctr">
              <a:buNone/>
            </a:pPr>
            <a:r>
              <a:rPr lang="en-US" sz="2000" b="1" dirty="0">
                <a:solidFill>
                  <a:schemeClr val="tx2">
                    <a:lumMod val="50000"/>
                  </a:schemeClr>
                </a:solidFill>
              </a:rPr>
              <a:t>Communication Needs</a:t>
            </a:r>
          </a:p>
          <a:p>
            <a:pPr marL="114300" indent="0" algn="ctr">
              <a:buNone/>
            </a:pPr>
            <a:endParaRPr lang="en-US" dirty="0">
              <a:solidFill>
                <a:schemeClr val="tx2">
                  <a:lumMod val="50000"/>
                </a:schemeClr>
              </a:solidFill>
            </a:endParaRPr>
          </a:p>
          <a:p>
            <a:pPr marL="114300" indent="0" algn="ctr">
              <a:buNone/>
            </a:pPr>
            <a:r>
              <a:rPr lang="en-US" dirty="0">
                <a:solidFill>
                  <a:schemeClr val="tx2">
                    <a:lumMod val="50000"/>
                  </a:schemeClr>
                </a:solidFill>
              </a:rPr>
              <a:t>Tutors: Sue Rolfe and Claire Head</a:t>
            </a:r>
            <a:endParaRPr lang="en-US" dirty="0">
              <a:solidFill>
                <a:schemeClr val="tx2">
                  <a:lumMod val="50000"/>
                </a:schemeClr>
              </a:solidFill>
            </a:endParaRPr>
          </a:p>
        </p:txBody>
      </p:sp>
    </p:spTree>
    <p:extLst>
      <p:ext uri="{BB962C8B-B14F-4D97-AF65-F5344CB8AC3E}">
        <p14:creationId xmlns:p14="http://schemas.microsoft.com/office/powerpoint/2010/main" val="326760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5959"/>
            <a:ext cx="7886700" cy="6539120"/>
          </a:xfrm>
        </p:spPr>
        <p:txBody>
          <a:bodyPr>
            <a:normAutofit fontScale="47500" lnSpcReduction="20000"/>
          </a:bodyPr>
          <a:lstStyle/>
          <a:p>
            <a:pPr marL="114300" indent="0">
              <a:buNone/>
            </a:pPr>
            <a:r>
              <a:rPr lang="en-GB" sz="2900" dirty="0" smtClean="0">
                <a:solidFill>
                  <a:srgbClr val="FF0000"/>
                </a:solidFill>
              </a:rPr>
              <a:t>Task: see </a:t>
            </a:r>
            <a:r>
              <a:rPr lang="en-GB" sz="2900" dirty="0" err="1" smtClean="0">
                <a:solidFill>
                  <a:srgbClr val="FF0000"/>
                </a:solidFill>
              </a:rPr>
              <a:t>handout</a:t>
            </a:r>
            <a:r>
              <a:rPr lang="en-GB" sz="2900" dirty="0" smtClean="0">
                <a:solidFill>
                  <a:srgbClr val="FF0000"/>
                </a:solidFill>
              </a:rPr>
              <a:t>.  Discuss in pairs.            Any surprising information below?</a:t>
            </a:r>
            <a:endParaRPr lang="en-GB" sz="2900" dirty="0" smtClean="0">
              <a:solidFill>
                <a:srgbClr val="FF0000"/>
              </a:solidFill>
            </a:endParaRPr>
          </a:p>
          <a:p>
            <a:pPr marL="114300" indent="0">
              <a:buNone/>
            </a:pPr>
            <a:endParaRPr lang="en-GB" sz="2900" b="1" dirty="0" smtClean="0"/>
          </a:p>
          <a:p>
            <a:pPr marL="114300" indent="0">
              <a:buNone/>
            </a:pPr>
            <a:r>
              <a:rPr lang="en-GB" sz="2900" b="1" dirty="0" smtClean="0"/>
              <a:t>Learning</a:t>
            </a:r>
            <a:endParaRPr lang="en-GB" sz="2900" b="1" dirty="0" smtClean="0"/>
          </a:p>
          <a:p>
            <a:r>
              <a:rPr lang="en-GB" sz="2900" dirty="0" smtClean="0"/>
              <a:t>Vocabulary </a:t>
            </a:r>
            <a:r>
              <a:rPr lang="en-GB" sz="2900" dirty="0"/>
              <a:t>at age 5 is a very strong predictor of the qualifications achieved at school leaving age and beyond (Feinstein and Duckworth, 2006)</a:t>
            </a:r>
          </a:p>
          <a:p>
            <a:r>
              <a:rPr lang="en-GB" sz="2900" dirty="0"/>
              <a:t>Early speech, language and communication difficulties are a very significant predictor of later literacy difficulties (</a:t>
            </a:r>
            <a:r>
              <a:rPr lang="en-GB" sz="2900" dirty="0" err="1"/>
              <a:t>Snowling</a:t>
            </a:r>
            <a:r>
              <a:rPr lang="en-GB" sz="2900" dirty="0"/>
              <a:t> et al, 2006)</a:t>
            </a:r>
          </a:p>
          <a:p>
            <a:r>
              <a:rPr lang="en-GB" sz="2900" dirty="0"/>
              <a:t>Research has shown that primary-aged children with poor reading comprehension made greater improvements when provided with an intervention to develop their oral language than they did when provided with an intervention directly targeting reading comprehension skills (Clarke et al, 2010)</a:t>
            </a:r>
          </a:p>
          <a:p>
            <a:endParaRPr lang="en-GB" sz="2900" dirty="0" smtClean="0"/>
          </a:p>
          <a:p>
            <a:pPr marL="114300" indent="0">
              <a:buNone/>
            </a:pPr>
            <a:r>
              <a:rPr lang="en-GB" sz="2900" b="1" dirty="0" smtClean="0"/>
              <a:t>Health </a:t>
            </a:r>
            <a:r>
              <a:rPr lang="en-GB" sz="2900" b="1" dirty="0"/>
              <a:t>and </a:t>
            </a:r>
            <a:r>
              <a:rPr lang="en-GB" sz="2900" b="1" dirty="0" smtClean="0"/>
              <a:t>Safety</a:t>
            </a:r>
          </a:p>
          <a:p>
            <a:r>
              <a:rPr lang="en-GB" sz="2900" dirty="0" smtClean="0"/>
              <a:t>Poor </a:t>
            </a:r>
            <a:r>
              <a:rPr lang="en-GB" sz="2900" dirty="0"/>
              <a:t>communication is a risk factor for mental health (</a:t>
            </a:r>
            <a:r>
              <a:rPr lang="en-GB" sz="2900" dirty="0" err="1"/>
              <a:t>Snowling</a:t>
            </a:r>
            <a:r>
              <a:rPr lang="en-GB" sz="2900" dirty="0"/>
              <a:t> et al, 2006)</a:t>
            </a:r>
          </a:p>
          <a:p>
            <a:r>
              <a:rPr lang="en-GB" sz="2900" dirty="0"/>
              <a:t>Children with speech and language difficulties experience more frequent bullying, partly because of the way they speak but also because they often lack the skills to negotiate social situations (Knox and Conti-</a:t>
            </a:r>
            <a:r>
              <a:rPr lang="en-GB" sz="2900" dirty="0" err="1"/>
              <a:t>Ramsden</a:t>
            </a:r>
            <a:r>
              <a:rPr lang="en-GB" sz="2900" dirty="0"/>
              <a:t>, 2003)</a:t>
            </a:r>
          </a:p>
          <a:p>
            <a:r>
              <a:rPr lang="en-GB" sz="2900" dirty="0"/>
              <a:t>Good speech and language skills act as a “protective factor”, which reduces the likelihood of poor school attendance., truancy, delinquency and substance misuse (Snow and Powell, 2004)  </a:t>
            </a:r>
          </a:p>
          <a:p>
            <a:pPr marL="0" indent="0">
              <a:buNone/>
            </a:pPr>
            <a:endParaRPr lang="en-GB" sz="2900" dirty="0" smtClean="0"/>
          </a:p>
          <a:p>
            <a:pPr marL="0" indent="0">
              <a:buNone/>
            </a:pPr>
            <a:r>
              <a:rPr lang="en-GB" sz="2900" b="1" dirty="0" smtClean="0"/>
              <a:t>Social/emotional development</a:t>
            </a:r>
            <a:endParaRPr lang="en-GB" sz="2900" b="1" dirty="0"/>
          </a:p>
          <a:p>
            <a:r>
              <a:rPr lang="en-GB" sz="2900" dirty="0" smtClean="0"/>
              <a:t>Two in three (59%) of language delayed three year olds have behaviour problems, compared to only 14% of non language delayed children (Silva et al, 1987)</a:t>
            </a:r>
          </a:p>
          <a:p>
            <a:r>
              <a:rPr lang="en-GB" sz="2900" dirty="0" smtClean="0"/>
              <a:t>Studies of two year olds show there is a particularly strong link between delayed language and aggressive behaviour (Carson et al, 1998), with evidence that the link is causal and may be caused by frustration.</a:t>
            </a:r>
          </a:p>
          <a:p>
            <a:pPr marL="0" indent="0">
              <a:buNone/>
            </a:pPr>
            <a:endParaRPr lang="en-GB" sz="2900" dirty="0" smtClean="0"/>
          </a:p>
          <a:p>
            <a:pPr marL="0" indent="0">
              <a:buNone/>
            </a:pPr>
            <a:r>
              <a:rPr lang="en-GB" sz="2900" b="1" dirty="0" smtClean="0"/>
              <a:t>Life opportunities</a:t>
            </a:r>
          </a:p>
          <a:p>
            <a:r>
              <a:rPr lang="en-GB" sz="2900" dirty="0" smtClean="0"/>
              <a:t>Most children with early speech and language difficulties will, without the right help, have poor educational outcomes, leading to low employability and the health problems associated with low income.</a:t>
            </a:r>
          </a:p>
          <a:p>
            <a:r>
              <a:rPr lang="en-GB" sz="2900" dirty="0" smtClean="0"/>
              <a:t>The changing jobs market means that communication skills, along with influencing skills, computing skills and literacy skills, have shown the greatest increase in employer-rated importance over the last ten years (UK Commission for Employment and Skills, 2010)</a:t>
            </a:r>
            <a:endParaRPr lang="en-GB" sz="2900" dirty="0"/>
          </a:p>
        </p:txBody>
      </p:sp>
    </p:spTree>
    <p:extLst>
      <p:ext uri="{BB962C8B-B14F-4D97-AF65-F5344CB8AC3E}">
        <p14:creationId xmlns:p14="http://schemas.microsoft.com/office/powerpoint/2010/main" val="652136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8"/>
          <p:cNvSpPr txBox="1">
            <a:spLocks noChangeArrowheads="1"/>
          </p:cNvSpPr>
          <p:nvPr/>
        </p:nvSpPr>
        <p:spPr bwMode="auto">
          <a:xfrm>
            <a:off x="539751" y="1800224"/>
            <a:ext cx="7918450"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4161750" indent="-2416175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marL="358775" indent="-358775"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lvl="2" eaLnBrk="1" hangingPunct="1">
              <a:buClr>
                <a:srgbClr val="660066"/>
              </a:buClr>
              <a:buFont typeface="Arial" charset="0"/>
              <a:buChar char="•"/>
            </a:pPr>
            <a:r>
              <a:rPr lang="en-US" sz="2800" dirty="0">
                <a:latin typeface="Helvetica" charset="0"/>
                <a:ea typeface="ＭＳ Ｐゴシック" charset="0"/>
                <a:cs typeface="Helvetica" charset="0"/>
              </a:rPr>
              <a:t>Groups of </a:t>
            </a:r>
            <a:r>
              <a:rPr lang="en-US" sz="2800" dirty="0" smtClean="0">
                <a:latin typeface="Helvetica" charset="0"/>
                <a:ea typeface="ＭＳ Ｐゴシック" charset="0"/>
                <a:cs typeface="Helvetica" charset="0"/>
              </a:rPr>
              <a:t>4</a:t>
            </a:r>
            <a:endParaRPr lang="en-US" sz="2800" dirty="0">
              <a:latin typeface="Helvetica" charset="0"/>
              <a:ea typeface="ＭＳ Ｐゴシック" charset="0"/>
              <a:cs typeface="Helvetica" charset="0"/>
            </a:endParaRPr>
          </a:p>
          <a:p>
            <a:pPr lvl="2" eaLnBrk="1" hangingPunct="1">
              <a:buClr>
                <a:srgbClr val="660066"/>
              </a:buClr>
              <a:buFont typeface="Arial" charset="0"/>
              <a:buChar char="•"/>
            </a:pPr>
            <a:endParaRPr lang="en-US" sz="2800" dirty="0">
              <a:latin typeface="Helvetica" charset="0"/>
              <a:ea typeface="ＭＳ Ｐゴシック" charset="0"/>
              <a:cs typeface="Helvetica" charset="0"/>
            </a:endParaRPr>
          </a:p>
          <a:p>
            <a:pPr lvl="2" eaLnBrk="1" hangingPunct="1">
              <a:buClr>
                <a:srgbClr val="660066"/>
              </a:buClr>
              <a:buFont typeface="Arial" charset="0"/>
              <a:buChar char="•"/>
            </a:pPr>
            <a:r>
              <a:rPr lang="en-US" sz="2800" dirty="0">
                <a:latin typeface="Helvetica" charset="0"/>
                <a:ea typeface="ＭＳ Ｐゴシック" charset="0"/>
                <a:cs typeface="Helvetica" charset="0"/>
              </a:rPr>
              <a:t>Rank the individuals in the pictures from </a:t>
            </a:r>
            <a:endParaRPr lang="en-US" sz="2800" dirty="0" smtClean="0">
              <a:latin typeface="Helvetica" charset="0"/>
              <a:ea typeface="ＭＳ Ｐゴシック" charset="0"/>
              <a:cs typeface="Helvetica" charset="0"/>
            </a:endParaRPr>
          </a:p>
          <a:p>
            <a:pPr marL="0" lvl="2" indent="0" eaLnBrk="1" hangingPunct="1">
              <a:buClr>
                <a:srgbClr val="660066"/>
              </a:buClr>
            </a:pPr>
            <a:r>
              <a:rPr lang="ja-JP" altLang="en-US" sz="2800" dirty="0" smtClean="0">
                <a:latin typeface="Helvetica" charset="0"/>
                <a:ea typeface="ＭＳ Ｐゴシック" charset="0"/>
                <a:cs typeface="Helvetica" charset="0"/>
              </a:rPr>
              <a:t>“</a:t>
            </a:r>
            <a:r>
              <a:rPr lang="en-US" sz="2800" dirty="0">
                <a:latin typeface="Helvetica" charset="0"/>
                <a:ea typeface="ＭＳ Ｐゴシック" charset="0"/>
                <a:cs typeface="Helvetica" charset="0"/>
              </a:rPr>
              <a:t>most effective </a:t>
            </a:r>
            <a:r>
              <a:rPr lang="en-US" sz="2800" dirty="0" smtClean="0">
                <a:latin typeface="Helvetica" charset="0"/>
                <a:ea typeface="ＭＳ Ｐゴシック" charset="0"/>
                <a:cs typeface="Helvetica" charset="0"/>
              </a:rPr>
              <a:t>communicator</a:t>
            </a:r>
            <a:r>
              <a:rPr lang="ja-JP" altLang="en-US" sz="2800" dirty="0">
                <a:latin typeface="Helvetica" charset="0"/>
                <a:ea typeface="ＭＳ Ｐゴシック" charset="0"/>
                <a:cs typeface="Helvetica" charset="0"/>
              </a:rPr>
              <a:t>”</a:t>
            </a:r>
            <a:r>
              <a:rPr lang="en-US" sz="2800" dirty="0">
                <a:latin typeface="Helvetica" charset="0"/>
                <a:ea typeface="ＭＳ Ｐゴシック" charset="0"/>
                <a:cs typeface="Helvetica" charset="0"/>
              </a:rPr>
              <a:t> </a:t>
            </a:r>
            <a:endParaRPr lang="en-US" sz="2800" dirty="0" smtClean="0">
              <a:latin typeface="Helvetica" charset="0"/>
              <a:ea typeface="ＭＳ Ｐゴシック" charset="0"/>
              <a:cs typeface="Helvetica" charset="0"/>
            </a:endParaRPr>
          </a:p>
          <a:p>
            <a:pPr marL="0" lvl="2" indent="0" eaLnBrk="1" hangingPunct="1">
              <a:buClr>
                <a:srgbClr val="660066"/>
              </a:buClr>
            </a:pPr>
            <a:r>
              <a:rPr lang="en-US" sz="2800" dirty="0" smtClean="0">
                <a:latin typeface="Helvetica" charset="0"/>
                <a:ea typeface="ＭＳ Ｐゴシック" charset="0"/>
                <a:cs typeface="Helvetica" charset="0"/>
              </a:rPr>
              <a:t>to</a:t>
            </a:r>
          </a:p>
          <a:p>
            <a:pPr marL="0" lvl="2" indent="0" eaLnBrk="1" hangingPunct="1">
              <a:buClr>
                <a:srgbClr val="660066"/>
              </a:buClr>
            </a:pPr>
            <a:r>
              <a:rPr lang="ja-JP" altLang="en-US" sz="2800" dirty="0" smtClean="0">
                <a:latin typeface="Helvetica" charset="0"/>
                <a:ea typeface="ＭＳ Ｐゴシック" charset="0"/>
                <a:cs typeface="Helvetica" charset="0"/>
              </a:rPr>
              <a:t>“</a:t>
            </a:r>
            <a:r>
              <a:rPr lang="en-US" sz="2800" dirty="0">
                <a:latin typeface="Helvetica" charset="0"/>
                <a:ea typeface="ＭＳ Ｐゴシック" charset="0"/>
                <a:cs typeface="Helvetica" charset="0"/>
              </a:rPr>
              <a:t>least effective communicator</a:t>
            </a:r>
            <a:r>
              <a:rPr lang="ja-JP" altLang="en-US" sz="2800" dirty="0">
                <a:latin typeface="Helvetica" charset="0"/>
                <a:ea typeface="ＭＳ Ｐゴシック" charset="0"/>
                <a:cs typeface="Helvetica" charset="0"/>
              </a:rPr>
              <a:t>”</a:t>
            </a:r>
            <a:endParaRPr lang="en-US" sz="2800" dirty="0">
              <a:latin typeface="Helvetica" charset="0"/>
              <a:ea typeface="ＭＳ Ｐゴシック" charset="0"/>
              <a:cs typeface="Helvetica" charset="0"/>
            </a:endParaRPr>
          </a:p>
          <a:p>
            <a:pPr lvl="2" eaLnBrk="1" hangingPunct="1">
              <a:buClr>
                <a:srgbClr val="660066"/>
              </a:buClr>
              <a:buFont typeface="Arial" charset="0"/>
              <a:buChar char="•"/>
            </a:pPr>
            <a:endParaRPr lang="en-US" sz="2800" dirty="0">
              <a:latin typeface="Helvetica" charset="0"/>
              <a:ea typeface="ＭＳ Ｐゴシック" charset="0"/>
              <a:cs typeface="Helvetica" charset="0"/>
            </a:endParaRPr>
          </a:p>
          <a:p>
            <a:pPr lvl="2" eaLnBrk="1" hangingPunct="1">
              <a:buClr>
                <a:srgbClr val="660066"/>
              </a:buClr>
              <a:buFont typeface="Arial" charset="0"/>
              <a:buChar char="•"/>
            </a:pPr>
            <a:r>
              <a:rPr lang="en-US" sz="2800" dirty="0">
                <a:latin typeface="Helvetica" charset="0"/>
                <a:ea typeface="ＭＳ Ｐゴシック" charset="0"/>
                <a:cs typeface="Helvetica" charset="0"/>
              </a:rPr>
              <a:t>Approximately 5 minutes to complete the task</a:t>
            </a:r>
          </a:p>
          <a:p>
            <a:pPr lvl="2" eaLnBrk="1" hangingPunct="1">
              <a:buClr>
                <a:srgbClr val="660066"/>
              </a:buClr>
              <a:buFont typeface="Arial" charset="0"/>
              <a:buChar char="•"/>
            </a:pPr>
            <a:endParaRPr lang="en-US" sz="2800" dirty="0">
              <a:latin typeface="Helvetica" charset="0"/>
              <a:ea typeface="ＭＳ Ｐゴシック" charset="0"/>
              <a:cs typeface="Helvetica" charset="0"/>
            </a:endParaRPr>
          </a:p>
          <a:p>
            <a:pPr lvl="2" eaLnBrk="1" hangingPunct="1">
              <a:buClr>
                <a:srgbClr val="660066"/>
              </a:buClr>
              <a:buFont typeface="Arial" charset="0"/>
              <a:buChar char="•"/>
            </a:pPr>
            <a:r>
              <a:rPr lang="en-US" sz="2800" dirty="0">
                <a:latin typeface="Helvetica" charset="0"/>
                <a:ea typeface="ＭＳ Ｐゴシック" charset="0"/>
                <a:cs typeface="Helvetica" charset="0"/>
              </a:rPr>
              <a:t>Whole-group discussion</a:t>
            </a:r>
            <a:endParaRPr lang="en-GB" sz="2800" dirty="0">
              <a:latin typeface="Helvetica" charset="0"/>
              <a:ea typeface="ＭＳ Ｐゴシック" charset="0"/>
              <a:cs typeface="Helvetica" charset="0"/>
            </a:endParaRPr>
          </a:p>
        </p:txBody>
      </p:sp>
      <p:sp>
        <p:nvSpPr>
          <p:cNvPr id="64515" name="Text Box 7"/>
          <p:cNvSpPr txBox="1">
            <a:spLocks noChangeArrowheads="1"/>
          </p:cNvSpPr>
          <p:nvPr/>
        </p:nvSpPr>
        <p:spPr bwMode="auto">
          <a:xfrm>
            <a:off x="539750" y="900113"/>
            <a:ext cx="8424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dirty="0">
                <a:solidFill>
                  <a:srgbClr val="660066"/>
                </a:solidFill>
                <a:latin typeface="Softmachine" charset="0"/>
                <a:cs typeface="Helvetica" charset="0"/>
              </a:rPr>
              <a:t>Activity: Effective communicators</a:t>
            </a:r>
          </a:p>
        </p:txBody>
      </p:sp>
      <p:pic>
        <p:nvPicPr>
          <p:cNvPr id="64516" name="Picture 8" descr="PPT_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38125"/>
            <a:ext cx="22669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7" name="Picture 5" descr="clip_image001"/>
          <p:cNvPicPr>
            <a:picLocks noGrp="1" noChangeAspect="1" noChangeArrowheads="1"/>
          </p:cNvPicPr>
          <p:nvPr>
            <p:ph type="subTitle" idx="1"/>
          </p:nvPr>
        </p:nvPicPr>
        <p:blipFill>
          <a:blip r:embed="rId4">
            <a:extLst>
              <a:ext uri="{28A0092B-C50C-407E-A947-70E740481C1C}">
                <a14:useLocalDpi xmlns:a14="http://schemas.microsoft.com/office/drawing/2010/main" val="0"/>
              </a:ext>
            </a:extLst>
          </a:blip>
          <a:srcRect/>
          <a:stretch>
            <a:fillRect/>
          </a:stretch>
        </p:blipFill>
        <p:spPr>
          <a:xfrm>
            <a:off x="539750" y="6165850"/>
            <a:ext cx="347663" cy="431800"/>
          </a:xfrm>
        </p:spPr>
      </p:pic>
      <p:sp>
        <p:nvSpPr>
          <p:cNvPr id="64518" name="Text Box 6"/>
          <p:cNvSpPr txBox="1">
            <a:spLocks noChangeArrowheads="1"/>
          </p:cNvSpPr>
          <p:nvPr/>
        </p:nvSpPr>
        <p:spPr bwMode="auto">
          <a:xfrm>
            <a:off x="1260475" y="6300788"/>
            <a:ext cx="5902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sz="1000" b="1" dirty="0">
                <a:solidFill>
                  <a:srgbClr val="660066"/>
                </a:solidFill>
                <a:latin typeface="Helvetica" charset="0"/>
                <a:cs typeface="Helvetica" charset="0"/>
              </a:rPr>
              <a:t>© I CAN 2012   </a:t>
            </a:r>
            <a:r>
              <a:rPr lang="en-GB" sz="1000" b="1" dirty="0" smtClean="0">
                <a:solidFill>
                  <a:srgbClr val="660066"/>
                </a:solidFill>
                <a:latin typeface="Helvetica" charset="0"/>
                <a:cs typeface="Helvetica" charset="0"/>
              </a:rPr>
              <a:t> </a:t>
            </a:r>
            <a:r>
              <a:rPr lang="en-GB" sz="1000" b="1" dirty="0">
                <a:solidFill>
                  <a:srgbClr val="660066"/>
                </a:solidFill>
                <a:latin typeface="Helvetica" charset="0"/>
                <a:cs typeface="Helvetica" charset="0"/>
              </a:rPr>
              <a:t>Speech, Language and Communication and Typical Development</a:t>
            </a:r>
            <a:endParaRPr lang="en-GB" sz="1000" dirty="0">
              <a:solidFill>
                <a:srgbClr val="660066"/>
              </a:solidFill>
              <a:latin typeface="Helvetica" charset="0"/>
              <a:cs typeface="Helvetica" charset="0"/>
            </a:endParaRPr>
          </a:p>
        </p:txBody>
      </p:sp>
      <p:sp>
        <p:nvSpPr>
          <p:cNvPr id="64519" name="Slide Number Placeholder 7"/>
          <p:cNvSpPr txBox="1">
            <a:spLocks noGrp="1"/>
          </p:cNvSpPr>
          <p:nvPr/>
        </p:nvSpPr>
        <p:spPr bwMode="auto">
          <a:xfrm>
            <a:off x="8280400" y="6300788"/>
            <a:ext cx="36036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eaLnBrk="1" hangingPunct="1"/>
            <a:fld id="{F9471B71-20D2-7449-80BA-14863B9902EC}" type="slidenum">
              <a:rPr lang="en-GB" sz="1000" b="1">
                <a:solidFill>
                  <a:srgbClr val="660066"/>
                </a:solidFill>
                <a:latin typeface="Helvetica" charset="0"/>
                <a:cs typeface="Helvetica" charset="0"/>
              </a:rPr>
              <a:pPr algn="r" eaLnBrk="1" hangingPunct="1"/>
              <a:t>11</a:t>
            </a:fld>
            <a:endParaRPr lang="en-GB" sz="1000" b="1">
              <a:solidFill>
                <a:srgbClr val="660066"/>
              </a:solidFill>
              <a:latin typeface="Helvetica" charset="0"/>
              <a:cs typeface="Helvetica" charset="0"/>
            </a:endParaRPr>
          </a:p>
        </p:txBody>
      </p:sp>
    </p:spTree>
    <p:extLst>
      <p:ext uri="{BB962C8B-B14F-4D97-AF65-F5344CB8AC3E}">
        <p14:creationId xmlns:p14="http://schemas.microsoft.com/office/powerpoint/2010/main" val="20176357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language development</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sz="2800" dirty="0" smtClean="0"/>
              <a:t>Reflect on ‘critical incidents’ in your life as a communicator- what has shaped your approach and which interactions have had the greatest impact?</a:t>
            </a:r>
          </a:p>
          <a:p>
            <a:pPr marL="114300" indent="0">
              <a:buNone/>
            </a:pPr>
            <a:endParaRPr lang="en-US" dirty="0"/>
          </a:p>
          <a:p>
            <a:pPr marL="114300" indent="0">
              <a:buNone/>
            </a:pPr>
            <a:r>
              <a:rPr lang="en-US" dirty="0" smtClean="0"/>
              <a:t>Relationships</a:t>
            </a:r>
          </a:p>
          <a:p>
            <a:pPr marL="114300" indent="0">
              <a:buNone/>
            </a:pPr>
            <a:r>
              <a:rPr lang="en-US" dirty="0" smtClean="0"/>
              <a:t>Memories from childhood</a:t>
            </a:r>
            <a:endParaRPr lang="en-US" dirty="0" smtClean="0"/>
          </a:p>
          <a:p>
            <a:pPr marL="114300" indent="0">
              <a:buNone/>
            </a:pPr>
            <a:r>
              <a:rPr lang="en-US" dirty="0" smtClean="0"/>
              <a:t>Confidence</a:t>
            </a:r>
          </a:p>
          <a:p>
            <a:pPr marL="114300" indent="0">
              <a:buNone/>
            </a:pPr>
            <a:r>
              <a:rPr lang="en-US" dirty="0" smtClean="0"/>
              <a:t>Accent / dialect</a:t>
            </a:r>
          </a:p>
          <a:p>
            <a:pPr marL="114300" indent="0">
              <a:buNone/>
            </a:pPr>
            <a:r>
              <a:rPr lang="en-US" dirty="0" smtClean="0"/>
              <a:t>Discussions (heated debates!!)</a:t>
            </a:r>
          </a:p>
          <a:p>
            <a:pPr marL="114300" indent="0">
              <a:buNone/>
            </a:pPr>
            <a:r>
              <a:rPr lang="en-US" dirty="0" smtClean="0"/>
              <a:t>Opportunities to express your ideas</a:t>
            </a:r>
          </a:p>
          <a:p>
            <a:pPr marL="114300" indent="0">
              <a:buNone/>
            </a:pPr>
            <a:r>
              <a:rPr lang="en-US" dirty="0" smtClean="0"/>
              <a:t>Vocabulary</a:t>
            </a:r>
          </a:p>
          <a:p>
            <a:pPr marL="114300" indent="0">
              <a:buNone/>
            </a:pPr>
            <a:r>
              <a:rPr lang="en-US" dirty="0" smtClean="0"/>
              <a:t>‘Presenting’ in front of others</a:t>
            </a:r>
          </a:p>
          <a:p>
            <a:pPr marL="114300" indent="0">
              <a:buNone/>
            </a:pPr>
            <a:r>
              <a:rPr lang="en-US" dirty="0" smtClean="0"/>
              <a:t>Persuading </a:t>
            </a:r>
            <a:r>
              <a:rPr lang="en-US" dirty="0" smtClean="0"/>
              <a:t>others</a:t>
            </a:r>
          </a:p>
          <a:p>
            <a:pPr marL="114300" indent="0">
              <a:buNone/>
            </a:pPr>
            <a:r>
              <a:rPr lang="en-US" dirty="0" smtClean="0"/>
              <a:t>Teaching!</a:t>
            </a:r>
            <a:endParaRPr lang="en-US" dirty="0" smtClean="0"/>
          </a:p>
          <a:p>
            <a:pPr marL="114300" indent="0">
              <a:buNone/>
            </a:pPr>
            <a:endParaRPr lang="en-US" dirty="0"/>
          </a:p>
        </p:txBody>
      </p:sp>
    </p:spTree>
    <p:extLst>
      <p:ext uri="{BB962C8B-B14F-4D97-AF65-F5344CB8AC3E}">
        <p14:creationId xmlns:p14="http://schemas.microsoft.com/office/powerpoint/2010/main" val="28772280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01662"/>
          </a:xfrm>
        </p:spPr>
        <p:txBody>
          <a:bodyPr/>
          <a:lstStyle/>
          <a:p>
            <a:r>
              <a:rPr lang="en-US" dirty="0" smtClean="0"/>
              <a:t>Language Development</a:t>
            </a:r>
            <a:endParaRPr lang="en-US" dirty="0"/>
          </a:p>
        </p:txBody>
      </p:sp>
      <p:sp>
        <p:nvSpPr>
          <p:cNvPr id="3" name="Content Placeholder 2"/>
          <p:cNvSpPr>
            <a:spLocks noGrp="1"/>
          </p:cNvSpPr>
          <p:nvPr>
            <p:ph idx="1"/>
          </p:nvPr>
        </p:nvSpPr>
        <p:spPr>
          <a:xfrm>
            <a:off x="457200" y="965199"/>
            <a:ext cx="7620000" cy="5711877"/>
          </a:xfrm>
        </p:spPr>
        <p:txBody>
          <a:bodyPr>
            <a:normAutofit lnSpcReduction="10000"/>
          </a:bodyPr>
          <a:lstStyle/>
          <a:p>
            <a:pPr marL="114300" indent="0">
              <a:buNone/>
            </a:pPr>
            <a:r>
              <a:rPr lang="en-US" b="1" dirty="0" smtClean="0"/>
              <a:t>Three key viewpoints:</a:t>
            </a:r>
          </a:p>
          <a:p>
            <a:pPr marL="114300" indent="0">
              <a:buNone/>
            </a:pPr>
            <a:r>
              <a:rPr lang="en-US" dirty="0" smtClean="0"/>
              <a:t>1. </a:t>
            </a:r>
            <a:r>
              <a:rPr lang="en-US" b="1" dirty="0" smtClean="0"/>
              <a:t>Learning theory </a:t>
            </a:r>
            <a:r>
              <a:rPr lang="en-US" dirty="0" smtClean="0"/>
              <a:t>(philosopher John Locke, 1632-1704)</a:t>
            </a:r>
          </a:p>
          <a:p>
            <a:pPr marL="114300" indent="0">
              <a:buNone/>
            </a:pPr>
            <a:r>
              <a:rPr lang="en-US" dirty="0" err="1" smtClean="0"/>
              <a:t>Behaviourist</a:t>
            </a:r>
            <a:r>
              <a:rPr lang="en-US" dirty="0" smtClean="0"/>
              <a:t> psychologists (e.g. B. F. Skinner) consider that </a:t>
            </a:r>
            <a:r>
              <a:rPr lang="en-US" dirty="0" smtClean="0">
                <a:solidFill>
                  <a:srgbClr val="FF0000"/>
                </a:solidFill>
              </a:rPr>
              <a:t>language is a </a:t>
            </a:r>
            <a:r>
              <a:rPr lang="en-US" dirty="0" err="1" smtClean="0">
                <a:solidFill>
                  <a:srgbClr val="FF0000"/>
                </a:solidFill>
              </a:rPr>
              <a:t>behaviour</a:t>
            </a:r>
            <a:r>
              <a:rPr lang="en-US" dirty="0" smtClean="0">
                <a:solidFill>
                  <a:srgbClr val="FF0000"/>
                </a:solidFill>
              </a:rPr>
              <a:t> to be learnt</a:t>
            </a:r>
            <a:r>
              <a:rPr lang="en-US" dirty="0" smtClean="0"/>
              <a:t>, just like any other </a:t>
            </a:r>
            <a:r>
              <a:rPr lang="en-US" dirty="0" err="1" smtClean="0"/>
              <a:t>behaviours</a:t>
            </a:r>
            <a:r>
              <a:rPr lang="en-US" dirty="0"/>
              <a:t> </a:t>
            </a:r>
            <a:r>
              <a:rPr lang="en-US" dirty="0" smtClean="0"/>
              <a:t>through a process of shaping, imitation and reinforcement.</a:t>
            </a:r>
          </a:p>
          <a:p>
            <a:pPr marL="114300" indent="0">
              <a:buNone/>
            </a:pPr>
            <a:endParaRPr lang="en-US" dirty="0" smtClean="0"/>
          </a:p>
          <a:p>
            <a:pPr marL="114300" indent="0">
              <a:buNone/>
            </a:pPr>
            <a:r>
              <a:rPr lang="en-US" dirty="0" smtClean="0"/>
              <a:t>2. </a:t>
            </a:r>
            <a:r>
              <a:rPr lang="en-US" b="1" dirty="0" smtClean="0"/>
              <a:t>The nativist view </a:t>
            </a:r>
            <a:r>
              <a:rPr lang="en-US" dirty="0" smtClean="0"/>
              <a:t>(American linguist </a:t>
            </a:r>
            <a:r>
              <a:rPr lang="en-US" dirty="0" err="1"/>
              <a:t>N</a:t>
            </a:r>
            <a:r>
              <a:rPr lang="en-US" dirty="0" err="1" smtClean="0"/>
              <a:t>aom</a:t>
            </a:r>
            <a:r>
              <a:rPr lang="en-US" dirty="0" smtClean="0"/>
              <a:t> Chomsky, 1928 - )</a:t>
            </a:r>
          </a:p>
          <a:p>
            <a:pPr marL="114300" indent="0">
              <a:buNone/>
            </a:pPr>
            <a:r>
              <a:rPr lang="en-US" dirty="0" smtClean="0"/>
              <a:t>Believes that </a:t>
            </a:r>
            <a:r>
              <a:rPr lang="en-US" dirty="0" smtClean="0">
                <a:solidFill>
                  <a:srgbClr val="FF0000"/>
                </a:solidFill>
              </a:rPr>
              <a:t>language</a:t>
            </a:r>
            <a:r>
              <a:rPr lang="en-US" dirty="0" smtClean="0"/>
              <a:t> </a:t>
            </a:r>
            <a:r>
              <a:rPr lang="en-US" dirty="0" smtClean="0">
                <a:solidFill>
                  <a:srgbClr val="FF0000"/>
                </a:solidFill>
              </a:rPr>
              <a:t>knowledge is innate </a:t>
            </a:r>
            <a:r>
              <a:rPr lang="en-US" dirty="0" smtClean="0"/>
              <a:t>and universal. </a:t>
            </a:r>
            <a:r>
              <a:rPr lang="en-US" dirty="0" err="1" smtClean="0"/>
              <a:t>Criticises</a:t>
            </a:r>
            <a:r>
              <a:rPr lang="en-US" dirty="0" smtClean="0"/>
              <a:t> the </a:t>
            </a:r>
            <a:r>
              <a:rPr lang="en-US" dirty="0" err="1" smtClean="0"/>
              <a:t>behaviourist</a:t>
            </a:r>
            <a:r>
              <a:rPr lang="en-US" dirty="0" smtClean="0"/>
              <a:t> position.</a:t>
            </a:r>
          </a:p>
          <a:p>
            <a:pPr marL="114300" indent="0">
              <a:buNone/>
            </a:pPr>
            <a:endParaRPr lang="en-US" dirty="0" smtClean="0"/>
          </a:p>
          <a:p>
            <a:pPr marL="114300" indent="0">
              <a:buNone/>
            </a:pPr>
            <a:r>
              <a:rPr lang="en-US" dirty="0" smtClean="0"/>
              <a:t>3. </a:t>
            </a:r>
            <a:r>
              <a:rPr lang="en-US" b="1" dirty="0" smtClean="0"/>
              <a:t>The social </a:t>
            </a:r>
            <a:r>
              <a:rPr lang="en-US" b="1" dirty="0" err="1" smtClean="0"/>
              <a:t>interactionist</a:t>
            </a:r>
            <a:r>
              <a:rPr lang="en-US" b="1" dirty="0" smtClean="0"/>
              <a:t> view </a:t>
            </a:r>
            <a:r>
              <a:rPr lang="en-US" dirty="0" smtClean="0"/>
              <a:t>(American psychologist Jerome Bruner, 1915 - ) “knowing and communicating are highly interdependent”. Verbal exchanges, </a:t>
            </a:r>
            <a:r>
              <a:rPr lang="en-US" dirty="0" smtClean="0">
                <a:solidFill>
                  <a:srgbClr val="FF0000"/>
                </a:solidFill>
              </a:rPr>
              <a:t>shared communication and interaction make language development possible</a:t>
            </a:r>
            <a:r>
              <a:rPr lang="en-US" dirty="0" smtClean="0"/>
              <a:t>. Children are active agents in their own development. Lev </a:t>
            </a:r>
            <a:r>
              <a:rPr lang="en-US" dirty="0" err="1" smtClean="0"/>
              <a:t>Vygotsky</a:t>
            </a:r>
            <a:r>
              <a:rPr lang="en-US" dirty="0" smtClean="0"/>
              <a:t> (1896-1934)</a:t>
            </a:r>
            <a:endParaRPr lang="en-US" dirty="0"/>
          </a:p>
        </p:txBody>
      </p:sp>
    </p:spTree>
    <p:extLst>
      <p:ext uri="{BB962C8B-B14F-4D97-AF65-F5344CB8AC3E}">
        <p14:creationId xmlns:p14="http://schemas.microsoft.com/office/powerpoint/2010/main" val="2652090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685800" y="152400"/>
            <a:ext cx="6870700" cy="1600199"/>
          </a:xfrm>
          <a:prstGeom prst="rect">
            <a:avLst/>
          </a:prstGeom>
          <a:noFill/>
          <a:ln>
            <a:noFill/>
          </a:ln>
        </p:spPr>
        <p:txBody>
          <a:bodyPr lIns="0" tIns="0" rIns="0" bIns="0" anchor="t" anchorCtr="0">
            <a:noAutofit/>
          </a:bodyPr>
          <a:lstStyle/>
          <a:p>
            <a:pPr marL="0" marR="0" lvl="0" indent="0" algn="l" rtl="0">
              <a:lnSpc>
                <a:spcPct val="113333"/>
              </a:lnSpc>
              <a:spcBef>
                <a:spcPts val="0"/>
              </a:spcBef>
              <a:spcAft>
                <a:spcPts val="0"/>
              </a:spcAft>
              <a:buClr>
                <a:srgbClr val="AE2B30"/>
              </a:buClr>
              <a:buSzPct val="25000"/>
              <a:buFont typeface="Comic Sans MS"/>
              <a:buNone/>
            </a:pPr>
            <a:r>
              <a:rPr lang="en-US" sz="3000" b="0" i="0" u="none" strike="noStrike" cap="none" baseline="0">
                <a:solidFill>
                  <a:srgbClr val="AE2B30"/>
                </a:solidFill>
                <a:latin typeface="Arial"/>
                <a:ea typeface="Arial"/>
                <a:cs typeface="Arial"/>
                <a:sym typeface="Arial"/>
              </a:rPr>
              <a:t>Lev Vygotsky  (1896-1934)</a:t>
            </a:r>
          </a:p>
        </p:txBody>
      </p:sp>
      <p:sp>
        <p:nvSpPr>
          <p:cNvPr id="315" name="Shape 315"/>
          <p:cNvSpPr txBox="1">
            <a:spLocks noGrp="1"/>
          </p:cNvSpPr>
          <p:nvPr>
            <p:ph type="body" idx="1"/>
          </p:nvPr>
        </p:nvSpPr>
        <p:spPr>
          <a:xfrm>
            <a:off x="685800" y="1828800"/>
            <a:ext cx="3771900" cy="3657600"/>
          </a:xfrm>
          <a:prstGeom prst="rect">
            <a:avLst/>
          </a:prstGeom>
          <a:noFill/>
          <a:ln>
            <a:noFill/>
          </a:ln>
        </p:spPr>
        <p:txBody>
          <a:bodyPr lIns="0" tIns="0" rIns="91425" bIns="0" anchor="t" anchorCtr="0">
            <a:noAutofit/>
          </a:bodyPr>
          <a:lstStyle/>
          <a:p>
            <a:endParaRPr/>
          </a:p>
        </p:txBody>
      </p:sp>
      <p:sp>
        <p:nvSpPr>
          <p:cNvPr id="316" name="Shape 316"/>
          <p:cNvSpPr txBox="1">
            <a:spLocks noGrp="1"/>
          </p:cNvSpPr>
          <p:nvPr>
            <p:ph type="body" idx="2"/>
          </p:nvPr>
        </p:nvSpPr>
        <p:spPr>
          <a:xfrm>
            <a:off x="4610100" y="1125537"/>
            <a:ext cx="3771900" cy="5256211"/>
          </a:xfrm>
          <a:prstGeom prst="rect">
            <a:avLst/>
          </a:prstGeom>
          <a:noFill/>
          <a:ln>
            <a:noFill/>
          </a:ln>
        </p:spPr>
        <p:txBody>
          <a:bodyPr lIns="0" tIns="0" rIns="91425" bIns="0" anchor="t" anchorCtr="0">
            <a:noAutofit/>
          </a:bodyPr>
          <a:lstStyle/>
          <a:p>
            <a:pPr marL="0" marR="0" lvl="0" indent="0" algn="l" rtl="0">
              <a:buClr>
                <a:schemeClr val="dk1"/>
              </a:buClr>
              <a:buSzPct val="25000"/>
              <a:buFont typeface="Arial"/>
              <a:buNone/>
            </a:pPr>
            <a:r>
              <a:rPr lang="en-US" sz="2400" b="0" i="0" u="none" strike="noStrike" cap="none" baseline="0" dirty="0">
                <a:solidFill>
                  <a:schemeClr val="dk1"/>
                </a:solidFill>
                <a:latin typeface="Arial"/>
                <a:ea typeface="Arial"/>
                <a:cs typeface="Arial"/>
                <a:sym typeface="Arial"/>
              </a:rPr>
              <a:t>Three themes:</a:t>
            </a:r>
          </a:p>
          <a:p>
            <a:pPr marL="0" marR="0" lvl="0" indent="0" algn="l" rtl="0">
              <a:buClr>
                <a:schemeClr val="dk1"/>
              </a:buClr>
              <a:buSzPct val="100000"/>
              <a:buFont typeface="Arial"/>
              <a:buAutoNum type="arabicPeriod"/>
            </a:pPr>
            <a:r>
              <a:rPr lang="en-US" sz="2400" b="0" i="0" u="none" strike="noStrike" cap="none" baseline="0" dirty="0">
                <a:solidFill>
                  <a:schemeClr val="dk1"/>
                </a:solidFill>
                <a:latin typeface="Arial"/>
                <a:ea typeface="Arial"/>
                <a:cs typeface="Arial"/>
                <a:sym typeface="Arial"/>
              </a:rPr>
              <a:t>Social interaction plays a fundamental role in the process of cognitive development.</a:t>
            </a:r>
          </a:p>
          <a:p>
            <a:pPr marL="0" marR="0" lvl="0" indent="0" algn="l" rtl="0">
              <a:buClr>
                <a:schemeClr val="dk1"/>
              </a:buClr>
              <a:buSzPct val="100000"/>
              <a:buFont typeface="Arial"/>
              <a:buAutoNum type="arabicPeriod"/>
            </a:pPr>
            <a:r>
              <a:rPr lang="en-US" sz="2400" b="0" i="0" u="none" strike="noStrike" cap="none" baseline="0" dirty="0">
                <a:solidFill>
                  <a:schemeClr val="dk1"/>
                </a:solidFill>
                <a:latin typeface="Arial"/>
                <a:ea typeface="Arial"/>
                <a:cs typeface="Arial"/>
                <a:sym typeface="Arial"/>
              </a:rPr>
              <a:t>The More Knowledgeable Other.</a:t>
            </a:r>
          </a:p>
          <a:p>
            <a:pPr marL="0" marR="0" lvl="0" indent="0" algn="l" rtl="0">
              <a:buClr>
                <a:schemeClr val="dk1"/>
              </a:buClr>
              <a:buSzPct val="100000"/>
              <a:buFont typeface="Arial"/>
              <a:buAutoNum type="arabicPeriod"/>
            </a:pPr>
            <a:r>
              <a:rPr lang="en-US" sz="2400" b="0" i="0" u="none" strike="noStrike" cap="none" baseline="0" dirty="0">
                <a:solidFill>
                  <a:schemeClr val="dk1"/>
                </a:solidFill>
                <a:latin typeface="Arial"/>
                <a:ea typeface="Arial"/>
                <a:cs typeface="Arial"/>
                <a:sym typeface="Arial"/>
              </a:rPr>
              <a:t>The Zone of Proximal Development (ZPD)</a:t>
            </a:r>
            <a:r>
              <a:rPr lang="en-US" sz="2400" b="0" i="0" u="none" strike="noStrike" cap="none" baseline="0" dirty="0" smtClean="0">
                <a:solidFill>
                  <a:schemeClr val="dk1"/>
                </a:solidFill>
                <a:latin typeface="Arial"/>
                <a:ea typeface="Arial"/>
                <a:cs typeface="Arial"/>
                <a:sym typeface="Arial"/>
              </a:rPr>
              <a:t>.</a:t>
            </a:r>
          </a:p>
          <a:p>
            <a:pPr marL="0" lvl="0" indent="0">
              <a:buSzPct val="100000"/>
              <a:buNone/>
            </a:pPr>
            <a:r>
              <a:rPr lang="en-US" dirty="0" smtClean="0">
                <a:solidFill>
                  <a:srgbClr val="FF0000"/>
                </a:solidFill>
              </a:rPr>
              <a:t>“</a:t>
            </a:r>
            <a:r>
              <a:rPr lang="en-US" dirty="0">
                <a:solidFill>
                  <a:srgbClr val="FF0000"/>
                </a:solidFill>
              </a:rPr>
              <a:t>Thought is not merely expressed in words: it comes into existence through them.” </a:t>
            </a:r>
            <a:endParaRPr lang="en-US" sz="2400" b="0" i="0" u="none" strike="noStrike" cap="none" baseline="0" dirty="0">
              <a:solidFill>
                <a:schemeClr val="dk1"/>
              </a:solidFill>
              <a:latin typeface="Arial"/>
              <a:ea typeface="Arial"/>
              <a:cs typeface="Arial"/>
              <a:sym typeface="Arial"/>
            </a:endParaRPr>
          </a:p>
        </p:txBody>
      </p:sp>
      <p:sp>
        <p:nvSpPr>
          <p:cNvPr id="317" name="Shape 317"/>
          <p:cNvSpPr/>
          <p:nvPr/>
        </p:nvSpPr>
        <p:spPr>
          <a:xfrm>
            <a:off x="468312" y="1019175"/>
            <a:ext cx="3598861" cy="5073649"/>
          </a:xfrm>
          <a:prstGeom prst="rect">
            <a:avLst/>
          </a:prstGeom>
          <a:blipFill>
            <a:blip r:embed="rId3"/>
            <a:stretch>
              <a:fillRect/>
            </a:stretch>
          </a:blipFill>
        </p:spPr>
      </p:sp>
    </p:spTree>
    <p:extLst>
      <p:ext uri="{BB962C8B-B14F-4D97-AF65-F5344CB8AC3E}">
        <p14:creationId xmlns:p14="http://schemas.microsoft.com/office/powerpoint/2010/main" val="260274987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Shape 360"/>
          <p:cNvSpPr/>
          <p:nvPr/>
        </p:nvSpPr>
        <p:spPr>
          <a:xfrm>
            <a:off x="539750" y="492125"/>
            <a:ext cx="7974011" cy="5816599"/>
          </a:xfrm>
          <a:prstGeom prst="rect">
            <a:avLst/>
          </a:prstGeom>
          <a:blipFill>
            <a:blip r:embed="rId3"/>
            <a:stretch>
              <a:fillRect/>
            </a:stretch>
          </a:blipFill>
        </p:spPr>
      </p:sp>
    </p:spTree>
    <p:extLst>
      <p:ext uri="{BB962C8B-B14F-4D97-AF65-F5344CB8AC3E}">
        <p14:creationId xmlns:p14="http://schemas.microsoft.com/office/powerpoint/2010/main" val="2052021705"/>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Listening to children – </a:t>
            </a:r>
            <a:br>
              <a:rPr lang="en-US" dirty="0" smtClean="0"/>
            </a:br>
            <a:r>
              <a:rPr lang="en-US" dirty="0"/>
              <a:t> </a:t>
            </a:r>
            <a:r>
              <a:rPr lang="en-US" dirty="0" smtClean="0"/>
              <a:t>                                          ‘tuning in’</a:t>
            </a:r>
            <a:endParaRPr lang="en-US" dirty="0"/>
          </a:p>
        </p:txBody>
      </p:sp>
      <p:sp>
        <p:nvSpPr>
          <p:cNvPr id="3" name="Content Placeholder 2"/>
          <p:cNvSpPr>
            <a:spLocks noGrp="1"/>
          </p:cNvSpPr>
          <p:nvPr>
            <p:ph idx="1"/>
          </p:nvPr>
        </p:nvSpPr>
        <p:spPr>
          <a:xfrm>
            <a:off x="685800" y="1295400"/>
            <a:ext cx="6478588" cy="5422900"/>
          </a:xfrm>
        </p:spPr>
        <p:txBody>
          <a:bodyPr>
            <a:normAutofit lnSpcReduction="10000"/>
          </a:bodyPr>
          <a:lstStyle/>
          <a:p>
            <a:pPr marL="0" indent="0">
              <a:buNone/>
            </a:pPr>
            <a:endParaRPr lang="en-GB" dirty="0" smtClean="0"/>
          </a:p>
          <a:p>
            <a:pPr marL="0" indent="0">
              <a:buNone/>
            </a:pPr>
            <a:r>
              <a:rPr lang="en-GB" sz="2400" dirty="0" smtClean="0"/>
              <a:t>“</a:t>
            </a:r>
            <a:r>
              <a:rPr lang="en-GB" sz="2400" dirty="0"/>
              <a:t>Although most infants do not learn to talk until their second year, their voices are there for us to hear from birth.” </a:t>
            </a:r>
            <a:endParaRPr lang="en-GB" sz="2400" dirty="0" smtClean="0"/>
          </a:p>
          <a:p>
            <a:pPr marL="0" indent="0">
              <a:buNone/>
            </a:pPr>
            <a:endParaRPr lang="en-GB" dirty="0"/>
          </a:p>
          <a:p>
            <a:pPr marL="0" indent="0">
              <a:buNone/>
            </a:pPr>
            <a:endParaRPr lang="en-GB" sz="1600" dirty="0" smtClean="0"/>
          </a:p>
          <a:p>
            <a:pPr marL="0" indent="0">
              <a:buNone/>
            </a:pPr>
            <a:endParaRPr lang="en-GB" sz="1600" dirty="0"/>
          </a:p>
          <a:p>
            <a:pPr marL="0" indent="0">
              <a:buNone/>
            </a:pPr>
            <a:endParaRPr lang="en-GB" sz="1600" dirty="0" smtClean="0"/>
          </a:p>
          <a:p>
            <a:pPr marL="0" indent="0">
              <a:buNone/>
            </a:pPr>
            <a:endParaRPr lang="en-GB" sz="1600" dirty="0"/>
          </a:p>
          <a:p>
            <a:pPr marL="0" indent="0">
              <a:buNone/>
            </a:pPr>
            <a:endParaRPr lang="en-GB" sz="1600" dirty="0" smtClean="0"/>
          </a:p>
          <a:p>
            <a:pPr marL="0" indent="0">
              <a:buNone/>
            </a:pPr>
            <a:endParaRPr lang="en-GB" sz="1600" dirty="0" smtClean="0"/>
          </a:p>
          <a:p>
            <a:pPr marL="0" indent="0">
              <a:buNone/>
            </a:pPr>
            <a:endParaRPr lang="en-GB" sz="1600" dirty="0"/>
          </a:p>
          <a:p>
            <a:pPr marL="0" indent="0">
              <a:buNone/>
            </a:pPr>
            <a:endParaRPr lang="en-GB" sz="1600" dirty="0" smtClean="0"/>
          </a:p>
          <a:p>
            <a:pPr marL="0" indent="0">
              <a:buNone/>
            </a:pPr>
            <a:endParaRPr lang="en-GB" sz="1600" dirty="0" smtClean="0"/>
          </a:p>
          <a:p>
            <a:pPr marL="0" indent="0">
              <a:buNone/>
            </a:pPr>
            <a:endParaRPr lang="en-GB" sz="1600" dirty="0"/>
          </a:p>
          <a:p>
            <a:pPr marL="0" indent="0">
              <a:buNone/>
            </a:pPr>
            <a:r>
              <a:rPr lang="en-GB" sz="1600" dirty="0" smtClean="0"/>
              <a:t>(</a:t>
            </a:r>
            <a:r>
              <a:rPr lang="en-GB" sz="1600" dirty="0"/>
              <a:t>Rouse </a:t>
            </a:r>
            <a:r>
              <a:rPr lang="en-GB" sz="1600" dirty="0" err="1"/>
              <a:t>Selleck</a:t>
            </a:r>
            <a:r>
              <a:rPr lang="en-GB" sz="1600" dirty="0"/>
              <a:t> 1995, Birth to </a:t>
            </a:r>
            <a:r>
              <a:rPr lang="en-GB" sz="1600" dirty="0" smtClean="0"/>
              <a:t>Three </a:t>
            </a:r>
            <a:r>
              <a:rPr lang="en-GB" sz="1600" dirty="0"/>
              <a:t>M</a:t>
            </a:r>
            <a:r>
              <a:rPr lang="en-GB" sz="1600" dirty="0" smtClean="0"/>
              <a:t>atters </a:t>
            </a:r>
            <a:r>
              <a:rPr lang="en-GB" sz="1600" dirty="0"/>
              <a:t>F</a:t>
            </a:r>
            <a:r>
              <a:rPr lang="en-GB" sz="1600" dirty="0" smtClean="0"/>
              <a:t>ramework </a:t>
            </a:r>
            <a:r>
              <a:rPr lang="en-GB" sz="1600" dirty="0"/>
              <a:t>– finding a </a:t>
            </a:r>
            <a:r>
              <a:rPr lang="en-GB" sz="1600" dirty="0" smtClean="0"/>
              <a:t>voice, 2003)</a:t>
            </a:r>
            <a:endParaRPr lang="en-GB" sz="1600" dirty="0"/>
          </a:p>
          <a:p>
            <a:pPr marL="0" indent="0">
              <a:buNone/>
            </a:pPr>
            <a:endParaRPr lang="en-US" dirty="0"/>
          </a:p>
        </p:txBody>
      </p:sp>
      <p:pic>
        <p:nvPicPr>
          <p:cNvPr id="4" name="Picture 3"/>
          <p:cNvPicPr>
            <a:picLocks noChangeAspect="1"/>
          </p:cNvPicPr>
          <p:nvPr/>
        </p:nvPicPr>
        <p:blipFill>
          <a:blip r:embed="rId3"/>
          <a:stretch>
            <a:fillRect/>
          </a:stretch>
        </p:blipFill>
        <p:spPr>
          <a:xfrm>
            <a:off x="1701800" y="2781300"/>
            <a:ext cx="4432300" cy="2954867"/>
          </a:xfrm>
          <a:prstGeom prst="rect">
            <a:avLst/>
          </a:prstGeom>
        </p:spPr>
      </p:pic>
    </p:spTree>
    <p:extLst>
      <p:ext uri="{BB962C8B-B14F-4D97-AF65-F5344CB8AC3E}">
        <p14:creationId xmlns:p14="http://schemas.microsoft.com/office/powerpoint/2010/main" val="41243227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 language development</a:t>
            </a:r>
            <a:endParaRPr lang="en-US" dirty="0"/>
          </a:p>
        </p:txBody>
      </p:sp>
      <p:sp>
        <p:nvSpPr>
          <p:cNvPr id="3" name="Content Placeholder 2"/>
          <p:cNvSpPr>
            <a:spLocks noGrp="1"/>
          </p:cNvSpPr>
          <p:nvPr>
            <p:ph idx="1"/>
          </p:nvPr>
        </p:nvSpPr>
        <p:spPr>
          <a:xfrm>
            <a:off x="254000" y="1271588"/>
            <a:ext cx="7416800" cy="5357812"/>
          </a:xfrm>
        </p:spPr>
        <p:txBody>
          <a:bodyPr>
            <a:normAutofit/>
          </a:bodyPr>
          <a:lstStyle/>
          <a:p>
            <a:endParaRPr lang="en-US" sz="2800" dirty="0" smtClean="0"/>
          </a:p>
          <a:p>
            <a:r>
              <a:rPr lang="en-US" sz="2800" dirty="0" smtClean="0"/>
              <a:t>‘</a:t>
            </a:r>
            <a:r>
              <a:rPr lang="en-US" sz="2800" dirty="0" err="1" smtClean="0"/>
              <a:t>Motherese</a:t>
            </a:r>
            <a:r>
              <a:rPr lang="en-US" sz="2800" dirty="0" smtClean="0"/>
              <a:t>’</a:t>
            </a:r>
          </a:p>
          <a:p>
            <a:r>
              <a:rPr lang="en-US" sz="2800" dirty="0" smtClean="0"/>
              <a:t>Language acquisition (Chomsky)</a:t>
            </a:r>
          </a:p>
          <a:p>
            <a:r>
              <a:rPr lang="en-US" sz="2800" dirty="0" smtClean="0"/>
              <a:t>Social context – co-construction and scaffolding (Bruner)</a:t>
            </a:r>
          </a:p>
          <a:p>
            <a:r>
              <a:rPr lang="en-US" sz="2800" dirty="0" smtClean="0"/>
              <a:t>Language and thinking are connected (</a:t>
            </a:r>
            <a:r>
              <a:rPr lang="en-US" sz="2800" dirty="0" err="1" smtClean="0"/>
              <a:t>Vygotsky</a:t>
            </a:r>
            <a:r>
              <a:rPr lang="en-US" sz="2800" dirty="0" smtClean="0"/>
              <a:t>)</a:t>
            </a:r>
          </a:p>
          <a:p>
            <a:r>
              <a:rPr lang="en-US" sz="2800" dirty="0" smtClean="0"/>
              <a:t>“Talkative parents have talkative children” (Literacy Trust)</a:t>
            </a:r>
          </a:p>
          <a:p>
            <a:pPr marL="114300" indent="0">
              <a:buNone/>
            </a:pPr>
            <a:r>
              <a:rPr lang="en-US" sz="2800" i="1" dirty="0" smtClean="0">
                <a:solidFill>
                  <a:srgbClr val="8C3CAB"/>
                </a:solidFill>
              </a:rPr>
              <a:t>Summary available on request</a:t>
            </a:r>
            <a:endParaRPr lang="en-US" sz="2800" i="1" dirty="0">
              <a:solidFill>
                <a:srgbClr val="8C3CAB"/>
              </a:solidFill>
            </a:endParaRPr>
          </a:p>
        </p:txBody>
      </p:sp>
    </p:spTree>
    <p:extLst>
      <p:ext uri="{BB962C8B-B14F-4D97-AF65-F5344CB8AC3E}">
        <p14:creationId xmlns:p14="http://schemas.microsoft.com/office/powerpoint/2010/main" val="24329296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New </a:t>
            </a:r>
            <a:r>
              <a:rPr lang="en-GB" b="1" dirty="0" smtClean="0"/>
              <a:t>EYFS Framework (2012)</a:t>
            </a:r>
            <a:endParaRPr lang="en-US" dirty="0"/>
          </a:p>
        </p:txBody>
      </p:sp>
      <p:sp>
        <p:nvSpPr>
          <p:cNvPr id="3" name="Content Placeholder 2"/>
          <p:cNvSpPr>
            <a:spLocks noGrp="1"/>
          </p:cNvSpPr>
          <p:nvPr>
            <p:ph idx="1"/>
          </p:nvPr>
        </p:nvSpPr>
        <p:spPr/>
        <p:txBody>
          <a:bodyPr/>
          <a:lstStyle/>
          <a:p>
            <a:pPr marL="0" indent="0">
              <a:buNone/>
            </a:pPr>
            <a:r>
              <a:rPr lang="en-GB" sz="3600" b="1" i="1" dirty="0" smtClean="0"/>
              <a:t>“</a:t>
            </a:r>
            <a:r>
              <a:rPr lang="en-GB" sz="3600" b="1" i="1" dirty="0"/>
              <a:t>Communication and language </a:t>
            </a:r>
            <a:r>
              <a:rPr lang="en-GB" sz="3600" i="1" dirty="0"/>
              <a:t>development</a:t>
            </a:r>
            <a:r>
              <a:rPr lang="en-GB" sz="3600" b="1" i="1" dirty="0"/>
              <a:t> </a:t>
            </a:r>
            <a:r>
              <a:rPr lang="en-GB" sz="3600" i="1" dirty="0"/>
              <a:t>involves giving children opportunities to experience a rich language environment; to develop their confidence and skills in expressing themselves; and to speak and listen in a range of situations.”</a:t>
            </a:r>
            <a:r>
              <a:rPr lang="en-GB" sz="3600" dirty="0"/>
              <a:t> (p5, 1.6)</a:t>
            </a:r>
          </a:p>
          <a:p>
            <a:endParaRPr lang="en-US" dirty="0"/>
          </a:p>
        </p:txBody>
      </p:sp>
    </p:spTree>
    <p:extLst>
      <p:ext uri="{BB962C8B-B14F-4D97-AF65-F5344CB8AC3E}">
        <p14:creationId xmlns:p14="http://schemas.microsoft.com/office/powerpoint/2010/main" val="323352113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new perspective</a:t>
            </a:r>
            <a:endParaRPr lang="en-US" dirty="0"/>
          </a:p>
        </p:txBody>
      </p:sp>
      <p:sp>
        <p:nvSpPr>
          <p:cNvPr id="3" name="Content Placeholder 2"/>
          <p:cNvSpPr>
            <a:spLocks noGrp="1"/>
          </p:cNvSpPr>
          <p:nvPr>
            <p:ph idx="1"/>
          </p:nvPr>
        </p:nvSpPr>
        <p:spPr/>
        <p:txBody>
          <a:bodyPr/>
          <a:lstStyle/>
          <a:p>
            <a:pPr marL="114300" indent="0">
              <a:buNone/>
            </a:pPr>
            <a:r>
              <a:rPr lang="en-GB" dirty="0"/>
              <a:t>The recent revisions to the Early Years Foundation Stage Framework (2011) indicate that a distinction should be made between the </a:t>
            </a:r>
            <a:r>
              <a:rPr lang="en-GB" dirty="0">
                <a:solidFill>
                  <a:srgbClr val="3366FF"/>
                </a:solidFill>
              </a:rPr>
              <a:t>prime aspect: communication and language </a:t>
            </a:r>
            <a:r>
              <a:rPr lang="en-GB" dirty="0"/>
              <a:t>and the </a:t>
            </a:r>
            <a:r>
              <a:rPr lang="en-GB" dirty="0">
                <a:solidFill>
                  <a:srgbClr val="FF6600"/>
                </a:solidFill>
              </a:rPr>
              <a:t>specific aspect: literacy</a:t>
            </a:r>
            <a:r>
              <a:rPr lang="en-GB" dirty="0"/>
              <a:t>. </a:t>
            </a:r>
            <a:endParaRPr lang="en-GB" dirty="0" smtClean="0"/>
          </a:p>
          <a:p>
            <a:pPr marL="114300" indent="0">
              <a:buNone/>
            </a:pPr>
            <a:endParaRPr lang="en-GB" dirty="0"/>
          </a:p>
          <a:p>
            <a:pPr marL="114300" indent="0">
              <a:buNone/>
            </a:pPr>
            <a:r>
              <a:rPr lang="en-GB" dirty="0" smtClean="0"/>
              <a:t>The </a:t>
            </a:r>
            <a:r>
              <a:rPr lang="en-GB" dirty="0"/>
              <a:t>separation of the traditionally inter-related areas of reading and writing (literacy) and speaking and listening skills is prompted by research which highlights the time-sensitive link between early brain development and the acquisition of communication and language skills which ‘happen during an optimum window of brain development’ and are ‘experience expectant’ (</a:t>
            </a:r>
            <a:r>
              <a:rPr lang="en-GB" dirty="0" err="1"/>
              <a:t>Tickell</a:t>
            </a:r>
            <a:r>
              <a:rPr lang="en-GB" dirty="0"/>
              <a:t>, 2011, Annex 8:98).</a:t>
            </a:r>
          </a:p>
          <a:p>
            <a:pPr marL="114300" indent="0">
              <a:buNone/>
            </a:pPr>
            <a:endParaRPr lang="en-US" dirty="0"/>
          </a:p>
        </p:txBody>
      </p:sp>
    </p:spTree>
    <p:extLst>
      <p:ext uri="{BB962C8B-B14F-4D97-AF65-F5344CB8AC3E}">
        <p14:creationId xmlns:p14="http://schemas.microsoft.com/office/powerpoint/2010/main" val="7060305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58295"/>
          </a:xfrm>
        </p:spPr>
        <p:txBody>
          <a:bodyPr/>
          <a:lstStyle/>
          <a:p>
            <a:r>
              <a:rPr lang="en-US" dirty="0" smtClean="0"/>
              <a:t>Aims of the session</a:t>
            </a:r>
            <a:endParaRPr lang="en-US" dirty="0"/>
          </a:p>
        </p:txBody>
      </p:sp>
      <p:sp>
        <p:nvSpPr>
          <p:cNvPr id="3" name="Content Placeholder 2"/>
          <p:cNvSpPr>
            <a:spLocks noGrp="1"/>
          </p:cNvSpPr>
          <p:nvPr>
            <p:ph idx="1"/>
          </p:nvPr>
        </p:nvSpPr>
        <p:spPr>
          <a:xfrm>
            <a:off x="457200" y="1032933"/>
            <a:ext cx="7620000" cy="5825067"/>
          </a:xfrm>
        </p:spPr>
        <p:txBody>
          <a:bodyPr>
            <a:normAutofit/>
          </a:bodyPr>
          <a:lstStyle/>
          <a:p>
            <a:pPr marL="114300" indent="0">
              <a:buNone/>
            </a:pPr>
            <a:r>
              <a:rPr lang="en-GB" dirty="0">
                <a:solidFill>
                  <a:srgbClr val="800000"/>
                </a:solidFill>
              </a:rPr>
              <a:t>This </a:t>
            </a:r>
            <a:r>
              <a:rPr lang="en-GB" dirty="0" smtClean="0">
                <a:solidFill>
                  <a:srgbClr val="800000"/>
                </a:solidFill>
              </a:rPr>
              <a:t>session aims </a:t>
            </a:r>
            <a:r>
              <a:rPr lang="en-GB" dirty="0">
                <a:solidFill>
                  <a:srgbClr val="800000"/>
                </a:solidFill>
              </a:rPr>
              <a:t>to help you to</a:t>
            </a:r>
            <a:r>
              <a:rPr lang="en-GB" dirty="0" smtClean="0">
                <a:solidFill>
                  <a:srgbClr val="800000"/>
                </a:solidFill>
              </a:rPr>
              <a:t>:</a:t>
            </a:r>
            <a:endParaRPr lang="en-GB" dirty="0" smtClean="0"/>
          </a:p>
          <a:p>
            <a:pPr lvl="0"/>
            <a:endParaRPr lang="en-GB" dirty="0" smtClean="0"/>
          </a:p>
          <a:p>
            <a:r>
              <a:rPr lang="en-GB" dirty="0">
                <a:solidFill>
                  <a:schemeClr val="accent2">
                    <a:lumMod val="50000"/>
                  </a:schemeClr>
                </a:solidFill>
              </a:rPr>
              <a:t>Recognise the impact that speech, language and communication difficulties can have on a child’s learning and life skills</a:t>
            </a:r>
            <a:r>
              <a:rPr lang="en-GB" dirty="0" smtClean="0">
                <a:solidFill>
                  <a:schemeClr val="accent2">
                    <a:lumMod val="50000"/>
                  </a:schemeClr>
                </a:solidFill>
              </a:rPr>
              <a:t>.</a:t>
            </a:r>
            <a:endParaRPr lang="en-GB" dirty="0">
              <a:solidFill>
                <a:schemeClr val="accent2">
                  <a:lumMod val="50000"/>
                </a:schemeClr>
              </a:solidFill>
            </a:endParaRPr>
          </a:p>
          <a:p>
            <a:pPr lvl="0"/>
            <a:r>
              <a:rPr lang="en-GB" dirty="0" smtClean="0">
                <a:solidFill>
                  <a:schemeClr val="bg2">
                    <a:lumMod val="50000"/>
                  </a:schemeClr>
                </a:solidFill>
              </a:rPr>
              <a:t>Learn </a:t>
            </a:r>
            <a:r>
              <a:rPr lang="en-GB" dirty="0" smtClean="0">
                <a:solidFill>
                  <a:schemeClr val="bg2">
                    <a:lumMod val="50000"/>
                  </a:schemeClr>
                </a:solidFill>
              </a:rPr>
              <a:t>about effective school based provision for children with speech, language and communication needs.</a:t>
            </a:r>
          </a:p>
          <a:p>
            <a:pPr lvl="0"/>
            <a:r>
              <a:rPr lang="en-GB" dirty="0" smtClean="0">
                <a:solidFill>
                  <a:schemeClr val="accent1">
                    <a:lumMod val="50000"/>
                  </a:schemeClr>
                </a:solidFill>
              </a:rPr>
              <a:t>Appreciate </a:t>
            </a:r>
            <a:r>
              <a:rPr lang="en-GB" dirty="0">
                <a:solidFill>
                  <a:schemeClr val="accent1">
                    <a:lumMod val="50000"/>
                  </a:schemeClr>
                </a:solidFill>
              </a:rPr>
              <a:t>that children need the right environment in order to develop effective communication </a:t>
            </a:r>
            <a:r>
              <a:rPr lang="en-GB" dirty="0" smtClean="0">
                <a:solidFill>
                  <a:schemeClr val="accent1">
                    <a:lumMod val="50000"/>
                  </a:schemeClr>
                </a:solidFill>
              </a:rPr>
              <a:t>skills</a:t>
            </a:r>
            <a:r>
              <a:rPr lang="en-GB" dirty="0">
                <a:solidFill>
                  <a:schemeClr val="accent1">
                    <a:lumMod val="50000"/>
                  </a:schemeClr>
                </a:solidFill>
              </a:rPr>
              <a:t> </a:t>
            </a:r>
            <a:r>
              <a:rPr lang="en-GB" dirty="0" smtClean="0">
                <a:solidFill>
                  <a:schemeClr val="accent1">
                    <a:lumMod val="50000"/>
                  </a:schemeClr>
                </a:solidFill>
              </a:rPr>
              <a:t>and </a:t>
            </a:r>
            <a:r>
              <a:rPr lang="en-GB" dirty="0">
                <a:solidFill>
                  <a:schemeClr val="accent1">
                    <a:lumMod val="50000"/>
                  </a:schemeClr>
                </a:solidFill>
              </a:rPr>
              <a:t>to develop their language for thinking, responding and for expressing feelings</a:t>
            </a:r>
            <a:r>
              <a:rPr lang="en-GB" dirty="0" smtClean="0">
                <a:solidFill>
                  <a:schemeClr val="accent1">
                    <a:lumMod val="50000"/>
                  </a:schemeClr>
                </a:solidFill>
              </a:rPr>
              <a:t>.</a:t>
            </a:r>
          </a:p>
          <a:p>
            <a:pPr lvl="0"/>
            <a:r>
              <a:rPr lang="en-GB" dirty="0" smtClean="0">
                <a:solidFill>
                  <a:schemeClr val="accent5">
                    <a:lumMod val="75000"/>
                  </a:schemeClr>
                </a:solidFill>
              </a:rPr>
              <a:t>Identify a range of starting points, further reading and online support that can help you access training and guidance.</a:t>
            </a:r>
            <a:endParaRPr lang="en-GB" dirty="0" smtClean="0">
              <a:solidFill>
                <a:schemeClr val="accent5">
                  <a:lumMod val="75000"/>
                </a:schemeClr>
              </a:solidFill>
            </a:endParaRPr>
          </a:p>
          <a:p>
            <a:pPr marL="114300" indent="0">
              <a:buNone/>
            </a:pPr>
            <a:endParaRPr lang="en-US" dirty="0"/>
          </a:p>
        </p:txBody>
      </p:sp>
    </p:spTree>
    <p:extLst>
      <p:ext uri="{BB962C8B-B14F-4D97-AF65-F5344CB8AC3E}">
        <p14:creationId xmlns:p14="http://schemas.microsoft.com/office/powerpoint/2010/main" val="7972339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new NC say about </a:t>
            </a:r>
            <a:r>
              <a:rPr lang="en-US" dirty="0" err="1" smtClean="0"/>
              <a:t>oracy</a:t>
            </a:r>
            <a:r>
              <a:rPr lang="en-US" dirty="0" smtClean="0"/>
              <a:t>:</a:t>
            </a:r>
            <a:endParaRPr lang="en-US" dirty="0"/>
          </a:p>
        </p:txBody>
      </p:sp>
      <p:sp>
        <p:nvSpPr>
          <p:cNvPr id="3" name="Content Placeholder 2"/>
          <p:cNvSpPr>
            <a:spLocks noGrp="1"/>
          </p:cNvSpPr>
          <p:nvPr>
            <p:ph idx="1"/>
          </p:nvPr>
        </p:nvSpPr>
        <p:spPr>
          <a:xfrm>
            <a:off x="457200" y="1600200"/>
            <a:ext cx="7620000" cy="5105400"/>
          </a:xfrm>
        </p:spPr>
        <p:txBody>
          <a:bodyPr>
            <a:normAutofit fontScale="92500"/>
          </a:bodyPr>
          <a:lstStyle/>
          <a:p>
            <a:pPr marL="114300" indent="0">
              <a:buNone/>
            </a:pPr>
            <a:r>
              <a:rPr lang="en-US" b="1" dirty="0"/>
              <a:t>Spoken language </a:t>
            </a:r>
            <a:endParaRPr lang="en-US" dirty="0"/>
          </a:p>
          <a:p>
            <a:pPr marL="114300" indent="0">
              <a:buNone/>
            </a:pPr>
            <a:r>
              <a:rPr lang="en-US" dirty="0"/>
              <a:t>The    National    Curriculum  for  English    reflects </a:t>
            </a:r>
            <a:r>
              <a:rPr lang="en-US" dirty="0">
                <a:solidFill>
                  <a:srgbClr val="800000"/>
                </a:solidFill>
              </a:rPr>
              <a:t> the    importance    of    spoken    language    in    pupils’    development    –  linguistic, cognitive and social –  across  the    whole    curriculum. </a:t>
            </a:r>
            <a:r>
              <a:rPr lang="en-US" dirty="0"/>
              <a:t>   Teachers  should    ensure    the    continual    development    of    pupils’    confidence    and    competence    in     spoken language. </a:t>
            </a:r>
            <a:endParaRPr lang="en-US" dirty="0" smtClean="0"/>
          </a:p>
          <a:p>
            <a:pPr marL="114300" indent="0">
              <a:buNone/>
            </a:pPr>
            <a:r>
              <a:rPr lang="en-US" dirty="0" smtClean="0"/>
              <a:t>The </a:t>
            </a:r>
            <a:r>
              <a:rPr lang="en-US" dirty="0"/>
              <a:t>quality and variety of language that pupils hear and speak are key factors in developing their vocabulary, grammar and understanding for reading and writing. Pupils should develop a capacity to explain their understanding of books and poems, and to prepare their ideas prior to writing. </a:t>
            </a:r>
            <a:r>
              <a:rPr lang="en-US" dirty="0">
                <a:solidFill>
                  <a:srgbClr val="800000"/>
                </a:solidFill>
              </a:rPr>
              <a:t>They must be assisted in making their thinking clear to themselves as well as to others and teachers should ensure pupils build secure foundations by using discussion to probe and remedy their misconceptions. </a:t>
            </a:r>
            <a:r>
              <a:rPr lang="en-US" dirty="0"/>
              <a:t>Pupils should also be taught to understand and use the conventions for discussion and debate. </a:t>
            </a:r>
          </a:p>
        </p:txBody>
      </p:sp>
    </p:spTree>
    <p:extLst>
      <p:ext uri="{BB962C8B-B14F-4D97-AF65-F5344CB8AC3E}">
        <p14:creationId xmlns:p14="http://schemas.microsoft.com/office/powerpoint/2010/main" val="16232021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idx="4294967295"/>
          </p:nvPr>
        </p:nvSpPr>
        <p:spPr>
          <a:xfrm>
            <a:off x="0" y="0"/>
            <a:ext cx="5795963" cy="1989138"/>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About Talk Boost</a:t>
            </a:r>
          </a:p>
        </p:txBody>
      </p:sp>
      <p:sp>
        <p:nvSpPr>
          <p:cNvPr id="7171" name="Slide Number Placeholder 3"/>
          <p:cNvSpPr>
            <a:spLocks noGrp="1"/>
          </p:cNvSpPr>
          <p:nvPr>
            <p:ph type="sldNum" sz="quarter" idx="4294967295"/>
          </p:nvPr>
        </p:nvSpPr>
        <p:spPr bwMode="auto">
          <a:xfrm>
            <a:off x="7010400" y="6356350"/>
            <a:ext cx="2133600" cy="365125"/>
          </a:xfrm>
          <a:noFill/>
          <a:ln>
            <a:miter lim="800000"/>
            <a:headEnd/>
            <a:tailEnd/>
          </a:ln>
        </p:spPr>
        <p:txBody>
          <a:bodyPr/>
          <a:lstStyle/>
          <a:p>
            <a:fld id="{5293A405-95E3-454B-8F0A-CBE9FDBD33DD}" type="slidenum">
              <a:rPr lang="en-US">
                <a:solidFill>
                  <a:srgbClr val="9A9A9A"/>
                </a:solidFill>
              </a:rPr>
              <a:pPr/>
              <a:t>21</a:t>
            </a:fld>
            <a:endParaRPr lang="en-US" dirty="0">
              <a:solidFill>
                <a:srgbClr val="9A9A9A"/>
              </a:solidFill>
            </a:endParaRPr>
          </a:p>
        </p:txBody>
      </p:sp>
      <p:pic>
        <p:nvPicPr>
          <p:cNvPr id="6" name="Content Placeholder 5" descr="C:\Users\wendyct\AppData\Local\Microsoft\Windows\Temporary Internet Files\Content.Outlook\2WS0Y9IN\TALK BOOST 1Cutout (2).jpg"/>
          <p:cNvPicPr>
            <a:picLocks noChangeAspect="1" noChangeArrowheads="1"/>
          </p:cNvPicPr>
          <p:nvPr/>
        </p:nvPicPr>
        <p:blipFill rotWithShape="1">
          <a:blip r:embed="rId3" cstate="print"/>
          <a:srcRect l="2260" t="1673" b="-1"/>
          <a:stretch/>
        </p:blipFill>
        <p:spPr bwMode="auto">
          <a:xfrm>
            <a:off x="3335866" y="2032646"/>
            <a:ext cx="2595899" cy="2188442"/>
          </a:xfrm>
          <a:prstGeom prst="rect">
            <a:avLst/>
          </a:prstGeom>
          <a:noFill/>
          <a:ln w="6350" cap="sq">
            <a:noFill/>
            <a:prstDash val="solid"/>
            <a:miter lim="800000"/>
          </a:ln>
          <a:effectLst/>
        </p:spPr>
      </p:pic>
      <p:sp>
        <p:nvSpPr>
          <p:cNvPr id="3" name="TextBox 2"/>
          <p:cNvSpPr txBox="1"/>
          <p:nvPr/>
        </p:nvSpPr>
        <p:spPr>
          <a:xfrm>
            <a:off x="10761133" y="3200400"/>
            <a:ext cx="184666" cy="369332"/>
          </a:xfrm>
          <a:prstGeom prst="rect">
            <a:avLst/>
          </a:prstGeom>
          <a:noFill/>
        </p:spPr>
        <p:txBody>
          <a:bodyPr wrap="none" rtlCol="0">
            <a:spAutoFit/>
          </a:bodyPr>
          <a:lstStyle/>
          <a:p>
            <a:endParaRPr lang="en-US" dirty="0"/>
          </a:p>
        </p:txBody>
      </p:sp>
      <p:sp>
        <p:nvSpPr>
          <p:cNvPr id="4" name="Rounded Rectangle 3"/>
          <p:cNvSpPr/>
          <p:nvPr/>
        </p:nvSpPr>
        <p:spPr>
          <a:xfrm>
            <a:off x="251520" y="2204864"/>
            <a:ext cx="3168352" cy="187220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spcAft>
                <a:spcPts val="600"/>
              </a:spcAft>
            </a:pPr>
            <a:r>
              <a:rPr lang="en-GB" sz="1600" dirty="0">
                <a:solidFill>
                  <a:schemeClr val="bg1"/>
                </a:solidFill>
                <a:latin typeface="Helvetica Neue" pitchFamily="124" charset="0"/>
                <a:ea typeface="ＭＳ Ｐゴシック" pitchFamily="34" charset="-128"/>
              </a:rPr>
              <a:t>Small group intervention </a:t>
            </a:r>
            <a:r>
              <a:rPr lang="en-GB" sz="1600" dirty="0" smtClean="0">
                <a:solidFill>
                  <a:schemeClr val="bg1"/>
                </a:solidFill>
                <a:latin typeface="Helvetica Neue" pitchFamily="124" charset="0"/>
                <a:ea typeface="ＭＳ Ｐゴシック" pitchFamily="34" charset="-128"/>
              </a:rPr>
              <a:t>work:</a:t>
            </a:r>
          </a:p>
          <a:p>
            <a:pPr marL="285750" lvl="0" indent="-285750">
              <a:spcAft>
                <a:spcPts val="600"/>
              </a:spcAft>
              <a:buFont typeface="Arial"/>
              <a:buChar char="•"/>
            </a:pPr>
            <a:r>
              <a:rPr lang="en-GB" sz="1600" dirty="0" smtClean="0">
                <a:solidFill>
                  <a:schemeClr val="bg1"/>
                </a:solidFill>
                <a:latin typeface="Helvetica Neue" pitchFamily="124" charset="0"/>
                <a:ea typeface="ＭＳ Ｐゴシック" pitchFamily="34" charset="-128"/>
              </a:rPr>
              <a:t>Activities </a:t>
            </a:r>
            <a:r>
              <a:rPr lang="en-GB" sz="1600" dirty="0">
                <a:solidFill>
                  <a:schemeClr val="bg1"/>
                </a:solidFill>
                <a:latin typeface="Helvetica Neue" pitchFamily="124" charset="0"/>
                <a:ea typeface="ＭＳ Ｐゴシック" pitchFamily="34" charset="-128"/>
              </a:rPr>
              <a:t>with groups of </a:t>
            </a:r>
            <a:br>
              <a:rPr lang="en-GB" sz="1600" dirty="0">
                <a:solidFill>
                  <a:schemeClr val="bg1"/>
                </a:solidFill>
                <a:latin typeface="Helvetica Neue" pitchFamily="124" charset="0"/>
                <a:ea typeface="ＭＳ Ｐゴシック" pitchFamily="34" charset="-128"/>
              </a:rPr>
            </a:br>
            <a:r>
              <a:rPr lang="en-GB" sz="1600" dirty="0" smtClean="0">
                <a:solidFill>
                  <a:schemeClr val="bg1"/>
                </a:solidFill>
                <a:latin typeface="Helvetica Neue" pitchFamily="124" charset="0"/>
                <a:ea typeface="ＭＳ Ｐゴシック" pitchFamily="34" charset="-128"/>
              </a:rPr>
              <a:t>4 </a:t>
            </a:r>
            <a:r>
              <a:rPr lang="en-GB" sz="1600" dirty="0">
                <a:solidFill>
                  <a:schemeClr val="bg1"/>
                </a:solidFill>
                <a:latin typeface="Helvetica Neue" pitchFamily="124" charset="0"/>
                <a:ea typeface="ＭＳ Ｐゴシック" pitchFamily="34" charset="-128"/>
              </a:rPr>
              <a:t>children, 3 times a week </a:t>
            </a:r>
            <a:r>
              <a:rPr lang="en-GB" sz="1600" dirty="0" smtClean="0">
                <a:solidFill>
                  <a:schemeClr val="bg1"/>
                </a:solidFill>
                <a:latin typeface="Helvetica Neue" pitchFamily="124" charset="0"/>
                <a:ea typeface="ＭＳ Ｐゴシック" pitchFamily="34" charset="-128"/>
              </a:rPr>
              <a:t/>
            </a:r>
            <a:br>
              <a:rPr lang="en-GB" sz="1600" dirty="0" smtClean="0">
                <a:solidFill>
                  <a:schemeClr val="bg1"/>
                </a:solidFill>
                <a:latin typeface="Helvetica Neue" pitchFamily="124" charset="0"/>
                <a:ea typeface="ＭＳ Ｐゴシック" pitchFamily="34" charset="-128"/>
              </a:rPr>
            </a:br>
            <a:r>
              <a:rPr lang="en-GB" sz="1600" dirty="0" smtClean="0">
                <a:solidFill>
                  <a:schemeClr val="bg1"/>
                </a:solidFill>
                <a:latin typeface="Helvetica Neue" pitchFamily="124" charset="0"/>
                <a:ea typeface="ＭＳ Ｐゴシック" pitchFamily="34" charset="-128"/>
              </a:rPr>
              <a:t>for </a:t>
            </a:r>
            <a:r>
              <a:rPr lang="en-GB" sz="1600" dirty="0">
                <a:solidFill>
                  <a:schemeClr val="bg1"/>
                </a:solidFill>
                <a:latin typeface="Helvetica Neue" pitchFamily="124" charset="0"/>
                <a:ea typeface="ＭＳ Ｐゴシック" pitchFamily="34" charset="-128"/>
              </a:rPr>
              <a:t>10 </a:t>
            </a:r>
            <a:r>
              <a:rPr lang="en-GB" sz="1600" dirty="0" smtClean="0">
                <a:solidFill>
                  <a:schemeClr val="bg1"/>
                </a:solidFill>
                <a:latin typeface="Helvetica Neue" pitchFamily="124" charset="0"/>
                <a:ea typeface="ＭＳ Ｐゴシック" pitchFamily="34" charset="-128"/>
              </a:rPr>
              <a:t>weeks</a:t>
            </a:r>
          </a:p>
          <a:p>
            <a:pPr marL="285750" lvl="0" indent="-285750">
              <a:spcAft>
                <a:spcPts val="600"/>
              </a:spcAft>
              <a:buFont typeface="Arial"/>
              <a:buChar char="•"/>
            </a:pPr>
            <a:r>
              <a:rPr lang="en-GB" sz="1600" dirty="0" smtClean="0">
                <a:solidFill>
                  <a:schemeClr val="bg1"/>
                </a:solidFill>
                <a:latin typeface="Helvetica Neue" pitchFamily="124" charset="0"/>
                <a:ea typeface="ＭＳ Ｐゴシック" pitchFamily="34" charset="-128"/>
              </a:rPr>
              <a:t>30</a:t>
            </a:r>
            <a:r>
              <a:rPr lang="en-GB" sz="1600" dirty="0">
                <a:solidFill>
                  <a:schemeClr val="bg1"/>
                </a:solidFill>
                <a:latin typeface="Helvetica Neue" pitchFamily="124" charset="0"/>
                <a:ea typeface="ＭＳ Ｐゴシック" pitchFamily="34" charset="-128"/>
              </a:rPr>
              <a:t>–40 minutes each ses</a:t>
            </a:r>
            <a:r>
              <a:rPr lang="en-GB" sz="1600" spc="-100" dirty="0">
                <a:solidFill>
                  <a:schemeClr val="bg1"/>
                </a:solidFill>
                <a:latin typeface="Helvetica Neue" pitchFamily="124" charset="0"/>
                <a:ea typeface="ＭＳ Ｐゴシック" pitchFamily="34" charset="-128"/>
              </a:rPr>
              <a:t>sion </a:t>
            </a:r>
            <a:r>
              <a:rPr lang="en-GB" sz="1600" dirty="0">
                <a:solidFill>
                  <a:schemeClr val="bg1"/>
                </a:solidFill>
                <a:latin typeface="Helvetica Neue" pitchFamily="124" charset="0"/>
                <a:ea typeface="ＭＳ Ｐゴシック" pitchFamily="34" charset="-128"/>
              </a:rPr>
              <a:t>with </a:t>
            </a:r>
            <a:r>
              <a:rPr lang="en-GB" sz="1600" dirty="0" smtClean="0">
                <a:solidFill>
                  <a:schemeClr val="bg1"/>
                </a:solidFill>
                <a:latin typeface="Helvetica Neue" pitchFamily="124" charset="0"/>
                <a:ea typeface="ＭＳ Ｐゴシック" pitchFamily="34" charset="-128"/>
              </a:rPr>
              <a:t>a teacher or TA</a:t>
            </a:r>
            <a:endParaRPr lang="en-GB" sz="1600" dirty="0">
              <a:solidFill>
                <a:schemeClr val="bg1"/>
              </a:solidFill>
            </a:endParaRPr>
          </a:p>
        </p:txBody>
      </p:sp>
      <p:sp>
        <p:nvSpPr>
          <p:cNvPr id="9" name="Rounded Rectangle 8"/>
          <p:cNvSpPr/>
          <p:nvPr/>
        </p:nvSpPr>
        <p:spPr>
          <a:xfrm>
            <a:off x="5796136" y="2204864"/>
            <a:ext cx="3168352" cy="187220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spcAft>
                <a:spcPts val="600"/>
              </a:spcAft>
            </a:pPr>
            <a:r>
              <a:rPr lang="en-GB" sz="1600" dirty="0">
                <a:solidFill>
                  <a:schemeClr val="bg1"/>
                </a:solidFill>
                <a:latin typeface="Helvetica Neue"/>
              </a:rPr>
              <a:t>Measures of children’s language and communication  before and after Talk </a:t>
            </a:r>
            <a:r>
              <a:rPr lang="en-GB" sz="1600" dirty="0" smtClean="0">
                <a:solidFill>
                  <a:schemeClr val="bg1"/>
                </a:solidFill>
                <a:latin typeface="Helvetica Neue"/>
              </a:rPr>
              <a:t>Boost: </a:t>
            </a:r>
            <a:endParaRPr lang="en-GB" sz="1600" dirty="0">
              <a:solidFill>
                <a:schemeClr val="bg1"/>
              </a:solidFill>
              <a:latin typeface="Helvetica Neue"/>
            </a:endParaRPr>
          </a:p>
          <a:p>
            <a:pPr marL="285750" lvl="0" indent="-285750">
              <a:spcAft>
                <a:spcPts val="600"/>
              </a:spcAft>
              <a:buFont typeface="Arial"/>
              <a:buChar char="•"/>
            </a:pPr>
            <a:r>
              <a:rPr lang="en-GB" sz="1600" dirty="0">
                <a:solidFill>
                  <a:schemeClr val="bg1"/>
                </a:solidFill>
                <a:latin typeface="Helvetica Neue"/>
              </a:rPr>
              <a:t>SLC Progression </a:t>
            </a:r>
            <a:r>
              <a:rPr lang="en-GB" sz="1600" dirty="0" smtClean="0">
                <a:solidFill>
                  <a:schemeClr val="bg1"/>
                </a:solidFill>
                <a:latin typeface="Helvetica Neue"/>
              </a:rPr>
              <a:t>Tool</a:t>
            </a:r>
            <a:endParaRPr lang="en-GB" sz="1600" dirty="0">
              <a:solidFill>
                <a:schemeClr val="bg1"/>
              </a:solidFill>
              <a:latin typeface="Helvetica Neue"/>
            </a:endParaRPr>
          </a:p>
          <a:p>
            <a:pPr marL="285750" lvl="0" indent="-285750">
              <a:spcAft>
                <a:spcPts val="600"/>
              </a:spcAft>
              <a:buFont typeface="Arial"/>
              <a:buChar char="•"/>
            </a:pPr>
            <a:r>
              <a:rPr lang="en-GB" sz="1600" dirty="0" smtClean="0">
                <a:solidFill>
                  <a:schemeClr val="bg1"/>
                </a:solidFill>
                <a:latin typeface="Helvetica Neue"/>
              </a:rPr>
              <a:t>Classroom Rating Scale</a:t>
            </a:r>
            <a:endParaRPr lang="en-GB" sz="1600" dirty="0">
              <a:solidFill>
                <a:schemeClr val="bg1"/>
              </a:solidFill>
              <a:latin typeface="Helvetica Neue"/>
            </a:endParaRPr>
          </a:p>
          <a:p>
            <a:pPr marL="285750" lvl="0" indent="-285750">
              <a:spcAft>
                <a:spcPts val="600"/>
              </a:spcAft>
              <a:buFont typeface="Arial"/>
              <a:buChar char="•"/>
            </a:pPr>
            <a:r>
              <a:rPr lang="en-GB" sz="1600" dirty="0" smtClean="0">
                <a:solidFill>
                  <a:schemeClr val="bg1"/>
                </a:solidFill>
                <a:latin typeface="Helvetica Neue"/>
              </a:rPr>
              <a:t>Children’s </a:t>
            </a:r>
            <a:r>
              <a:rPr lang="en-GB" sz="1600" dirty="0">
                <a:solidFill>
                  <a:schemeClr val="bg1"/>
                </a:solidFill>
                <a:latin typeface="Helvetica Neue"/>
              </a:rPr>
              <a:t>Attitude Survey </a:t>
            </a:r>
          </a:p>
        </p:txBody>
      </p:sp>
      <p:sp>
        <p:nvSpPr>
          <p:cNvPr id="10" name="Rounded Rectangle 9"/>
          <p:cNvSpPr/>
          <p:nvPr/>
        </p:nvSpPr>
        <p:spPr>
          <a:xfrm>
            <a:off x="251520" y="4365104"/>
            <a:ext cx="3168352" cy="187220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spcAft>
                <a:spcPts val="600"/>
              </a:spcAft>
            </a:pPr>
            <a:r>
              <a:rPr lang="en-GB" sz="1600" dirty="0">
                <a:solidFill>
                  <a:schemeClr val="bg1"/>
                </a:solidFill>
                <a:latin typeface="Helvetica Neue" pitchFamily="124" charset="0"/>
                <a:ea typeface="ＭＳ Ｐゴシック" pitchFamily="34" charset="-128"/>
              </a:rPr>
              <a:t>Children</a:t>
            </a:r>
            <a:r>
              <a:rPr lang="en-GB" altLang="en-US" sz="1600" dirty="0">
                <a:solidFill>
                  <a:schemeClr val="bg1"/>
                </a:solidFill>
                <a:latin typeface="Helvetica Neue" pitchFamily="124" charset="0"/>
                <a:ea typeface="ＭＳ Ｐゴシック" pitchFamily="34" charset="-128"/>
              </a:rPr>
              <a:t>’</a:t>
            </a:r>
            <a:r>
              <a:rPr lang="en-GB" sz="1600" dirty="0">
                <a:solidFill>
                  <a:schemeClr val="bg1"/>
                </a:solidFill>
                <a:latin typeface="Helvetica Neue" pitchFamily="124" charset="0"/>
                <a:ea typeface="ＭＳ Ｐゴシック" pitchFamily="34" charset="-128"/>
              </a:rPr>
              <a:t>s Activity </a:t>
            </a:r>
            <a:r>
              <a:rPr lang="en-GB" sz="1600" dirty="0" smtClean="0">
                <a:solidFill>
                  <a:schemeClr val="bg1"/>
                </a:solidFill>
                <a:latin typeface="Helvetica Neue" pitchFamily="124" charset="0"/>
                <a:ea typeface="ＭＳ Ｐゴシック" pitchFamily="34" charset="-128"/>
              </a:rPr>
              <a:t>Books:</a:t>
            </a:r>
            <a:endParaRPr lang="en-GB" sz="1600" dirty="0">
              <a:solidFill>
                <a:schemeClr val="bg1"/>
              </a:solidFill>
              <a:latin typeface="Helvetica Neue" pitchFamily="124" charset="0"/>
              <a:ea typeface="ＭＳ Ｐゴシック" pitchFamily="34" charset="-128"/>
            </a:endParaRPr>
          </a:p>
          <a:p>
            <a:pPr marL="285750" lvl="0" indent="-285750">
              <a:buFont typeface="Arial"/>
              <a:buChar char="•"/>
            </a:pPr>
            <a:r>
              <a:rPr lang="en-GB" sz="1600" dirty="0" smtClean="0">
                <a:solidFill>
                  <a:schemeClr val="bg1"/>
                </a:solidFill>
                <a:latin typeface="Helvetica Neue" pitchFamily="124" charset="0"/>
                <a:ea typeface="ＭＳ Ｐゴシック" pitchFamily="34" charset="-128"/>
              </a:rPr>
              <a:t>Activities </a:t>
            </a:r>
            <a:r>
              <a:rPr lang="en-GB" sz="1600" dirty="0">
                <a:solidFill>
                  <a:schemeClr val="bg1"/>
                </a:solidFill>
                <a:latin typeface="Helvetica Neue" pitchFamily="124" charset="0"/>
                <a:ea typeface="ＭＳ Ｐゴシック" pitchFamily="34" charset="-128"/>
              </a:rPr>
              <a:t>for children to take home and share with parents and carers</a:t>
            </a:r>
            <a:endParaRPr lang="en-GB" sz="1600" dirty="0">
              <a:solidFill>
                <a:schemeClr val="bg1"/>
              </a:solidFill>
            </a:endParaRPr>
          </a:p>
        </p:txBody>
      </p:sp>
      <p:sp>
        <p:nvSpPr>
          <p:cNvPr id="11" name="Rounded Rectangle 10"/>
          <p:cNvSpPr/>
          <p:nvPr/>
        </p:nvSpPr>
        <p:spPr>
          <a:xfrm>
            <a:off x="5796136" y="4293096"/>
            <a:ext cx="3168352" cy="187220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lvl="0">
              <a:spcAft>
                <a:spcPts val="600"/>
              </a:spcAft>
            </a:pPr>
            <a:r>
              <a:rPr lang="en-GB" sz="1600" dirty="0">
                <a:solidFill>
                  <a:schemeClr val="bg1"/>
                </a:solidFill>
                <a:latin typeface="Helvetica Neue" pitchFamily="124" charset="0"/>
                <a:ea typeface="ＭＳ Ｐゴシック" pitchFamily="34" charset="-128"/>
              </a:rPr>
              <a:t>Whole class activities </a:t>
            </a:r>
            <a:r>
              <a:rPr lang="en-GB" sz="1600" dirty="0" smtClean="0">
                <a:solidFill>
                  <a:schemeClr val="bg1"/>
                </a:solidFill>
                <a:latin typeface="Helvetica Neue" pitchFamily="124" charset="0"/>
                <a:ea typeface="ＭＳ Ｐゴシック" pitchFamily="34" charset="-128"/>
              </a:rPr>
              <a:t/>
            </a:r>
            <a:br>
              <a:rPr lang="en-GB" sz="1600" dirty="0" smtClean="0">
                <a:solidFill>
                  <a:schemeClr val="bg1"/>
                </a:solidFill>
                <a:latin typeface="Helvetica Neue" pitchFamily="124" charset="0"/>
                <a:ea typeface="ＭＳ Ｐゴシック" pitchFamily="34" charset="-128"/>
              </a:rPr>
            </a:br>
            <a:r>
              <a:rPr lang="en-GB" sz="1600" dirty="0" smtClean="0">
                <a:solidFill>
                  <a:schemeClr val="bg1"/>
                </a:solidFill>
                <a:latin typeface="Helvetica Neue" pitchFamily="124" charset="0"/>
                <a:ea typeface="ＭＳ Ｐゴシック" pitchFamily="34" charset="-128"/>
              </a:rPr>
              <a:t>for </a:t>
            </a:r>
            <a:r>
              <a:rPr lang="en-GB" sz="1600" dirty="0">
                <a:solidFill>
                  <a:schemeClr val="bg1"/>
                </a:solidFill>
                <a:latin typeface="Helvetica Neue" pitchFamily="124" charset="0"/>
                <a:ea typeface="ＭＳ Ｐゴシック" pitchFamily="34" charset="-128"/>
              </a:rPr>
              <a:t>class </a:t>
            </a:r>
            <a:r>
              <a:rPr lang="en-GB" sz="1600" dirty="0" smtClean="0">
                <a:solidFill>
                  <a:schemeClr val="bg1"/>
                </a:solidFill>
                <a:latin typeface="Helvetica Neue" pitchFamily="124" charset="0"/>
                <a:ea typeface="ＭＳ Ｐゴシック" pitchFamily="34" charset="-128"/>
              </a:rPr>
              <a:t>teacher:</a:t>
            </a:r>
            <a:endParaRPr lang="en-GB" sz="1600" dirty="0">
              <a:solidFill>
                <a:schemeClr val="bg1"/>
              </a:solidFill>
              <a:latin typeface="Helvetica Neue" pitchFamily="124" charset="0"/>
              <a:ea typeface="ＭＳ Ｐゴシック" pitchFamily="34" charset="-128"/>
            </a:endParaRPr>
          </a:p>
          <a:p>
            <a:pPr marL="285750" lvl="0" indent="-285750">
              <a:buFont typeface="Arial"/>
              <a:buChar char="•"/>
            </a:pPr>
            <a:r>
              <a:rPr lang="en-GB" sz="1600" dirty="0">
                <a:solidFill>
                  <a:schemeClr val="bg1"/>
                </a:solidFill>
                <a:latin typeface="Helvetica Neue" pitchFamily="124" charset="0"/>
                <a:ea typeface="ＭＳ Ｐゴシック" pitchFamily="34" charset="-128"/>
              </a:rPr>
              <a:t>Linking small group activities to the class and supporting whole class speaking and listening skills</a:t>
            </a:r>
            <a:endParaRPr lang="en-GB" sz="1600" dirty="0">
              <a:solidFill>
                <a:schemeClr val="bg1"/>
              </a:solidFill>
            </a:endParaRPr>
          </a:p>
        </p:txBody>
      </p:sp>
      <p:pic>
        <p:nvPicPr>
          <p:cNvPr id="7" name="Picture 6" descr="Talk Boost Toolkit image-slide2.jpg"/>
          <p:cNvPicPr>
            <a:picLocks noChangeAspect="1"/>
          </p:cNvPicPr>
          <p:nvPr/>
        </p:nvPicPr>
        <p:blipFill rotWithShape="1">
          <a:blip r:embed="rId4">
            <a:extLst>
              <a:ext uri="{28A0092B-C50C-407E-A947-70E740481C1C}">
                <a14:useLocalDpi xmlns:a14="http://schemas.microsoft.com/office/drawing/2010/main" val="0"/>
              </a:ext>
            </a:extLst>
          </a:blip>
          <a:srcRect t="1498" b="19429"/>
          <a:stretch/>
        </p:blipFill>
        <p:spPr>
          <a:xfrm>
            <a:off x="3675508" y="4221088"/>
            <a:ext cx="1904604" cy="2133517"/>
          </a:xfrm>
          <a:prstGeom prst="rect">
            <a:avLst/>
          </a:prstGeom>
        </p:spPr>
      </p:pic>
    </p:spTree>
    <p:extLst>
      <p:ext uri="{BB962C8B-B14F-4D97-AF65-F5344CB8AC3E}">
        <p14:creationId xmlns:p14="http://schemas.microsoft.com/office/powerpoint/2010/main" val="397568702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a:xfrm>
            <a:off x="0" y="0"/>
            <a:ext cx="8229600" cy="1989138"/>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Who is Talk Boost for?</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02055328"/>
              </p:ext>
            </p:extLst>
          </p:nvPr>
        </p:nvGraphicFramePr>
        <p:xfrm>
          <a:off x="891369" y="2132856"/>
          <a:ext cx="7353039" cy="4043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3"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70A86CDA-D043-EE44-B876-7666F5BD353C}" type="slidenum">
              <a:rPr lang="en-US" smtClean="0">
                <a:solidFill>
                  <a:srgbClr val="9A9A9A"/>
                </a:solidFill>
              </a:rPr>
              <a:t>22</a:t>
            </a:fld>
            <a:endParaRPr lang="en-US" dirty="0">
              <a:solidFill>
                <a:srgbClr val="9A9A9A"/>
              </a:solidFill>
            </a:endParaRPr>
          </a:p>
        </p:txBody>
      </p:sp>
      <p:sp>
        <p:nvSpPr>
          <p:cNvPr id="2" name="Right Arrow 1"/>
          <p:cNvSpPr/>
          <p:nvPr/>
        </p:nvSpPr>
        <p:spPr>
          <a:xfrm>
            <a:off x="1979712" y="4509120"/>
            <a:ext cx="726873" cy="360040"/>
          </a:xfrm>
          <a:prstGeom prst="rightArrow">
            <a:avLst/>
          </a:prstGeom>
          <a:gradFill flip="none" rotWithShape="1">
            <a:gsLst>
              <a:gs pos="0">
                <a:srgbClr val="B1ED47"/>
              </a:gs>
              <a:gs pos="100000">
                <a:srgbClr val="FFFFFF"/>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rot="10800000">
            <a:off x="6441492" y="4509120"/>
            <a:ext cx="726873" cy="360040"/>
          </a:xfrm>
          <a:prstGeom prst="rightArrow">
            <a:avLst/>
          </a:prstGeom>
          <a:gradFill flip="none" rotWithShape="1">
            <a:gsLst>
              <a:gs pos="0">
                <a:srgbClr val="B1ED47"/>
              </a:gs>
              <a:gs pos="100000">
                <a:srgbClr val="FFFFFF"/>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1370492"/>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01B52D62-A73B-4E1B-9221-57D73E920547}"/>
                                            </p:graphicEl>
                                          </p:spTgt>
                                        </p:tgtEl>
                                        <p:attrNameLst>
                                          <p:attrName>style.visibility</p:attrName>
                                        </p:attrNameLst>
                                      </p:cBhvr>
                                      <p:to>
                                        <p:strVal val="visible"/>
                                      </p:to>
                                    </p:set>
                                    <p:animEffect transition="in" filter="wipe(down)">
                                      <p:cBhvr>
                                        <p:cTn id="7" dur="500"/>
                                        <p:tgtEl>
                                          <p:spTgt spid="4">
                                            <p:graphicEl>
                                              <a:dgm id="{01B52D62-A73B-4E1B-9221-57D73E920547}"/>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graphicEl>
                                              <a:dgm id="{0A96F236-FB26-4FD9-A398-89418715AB48}"/>
                                            </p:graphicEl>
                                          </p:spTgt>
                                        </p:tgtEl>
                                        <p:attrNameLst>
                                          <p:attrName>style.visibility</p:attrName>
                                        </p:attrNameLst>
                                      </p:cBhvr>
                                      <p:to>
                                        <p:strVal val="visible"/>
                                      </p:to>
                                    </p:set>
                                    <p:animEffect transition="in" filter="wipe(down)">
                                      <p:cBhvr>
                                        <p:cTn id="10" dur="500"/>
                                        <p:tgtEl>
                                          <p:spTgt spid="4">
                                            <p:graphicEl>
                                              <a:dgm id="{0A96F236-FB26-4FD9-A398-89418715AB48}"/>
                                            </p:graphic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graphicEl>
                                              <a:dgm id="{D7E583A9-C4F8-457F-A6CA-1633B0DD62C4}"/>
                                            </p:graphicEl>
                                          </p:spTgt>
                                        </p:tgtEl>
                                        <p:attrNameLst>
                                          <p:attrName>style.visibility</p:attrName>
                                        </p:attrNameLst>
                                      </p:cBhvr>
                                      <p:to>
                                        <p:strVal val="visible"/>
                                      </p:to>
                                    </p:set>
                                    <p:animEffect transition="in" filter="wipe(down)">
                                      <p:cBhvr>
                                        <p:cTn id="13" dur="500"/>
                                        <p:tgtEl>
                                          <p:spTgt spid="4">
                                            <p:graphicEl>
                                              <a:dgm id="{D7E583A9-C4F8-457F-A6CA-1633B0DD62C4}"/>
                                            </p:graphic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
                                            <p:graphicEl>
                                              <a:dgm id="{42FBD23D-6E33-4357-9332-1610FF403AEE}"/>
                                            </p:graphicEl>
                                          </p:spTgt>
                                        </p:tgtEl>
                                        <p:attrNameLst>
                                          <p:attrName>style.visibility</p:attrName>
                                        </p:attrNameLst>
                                      </p:cBhvr>
                                      <p:to>
                                        <p:strVal val="visible"/>
                                      </p:to>
                                    </p:set>
                                    <p:animEffect transition="in" filter="wipe(down)">
                                      <p:cBhvr>
                                        <p:cTn id="16" dur="500"/>
                                        <p:tgtEl>
                                          <p:spTgt spid="4">
                                            <p:graphicEl>
                                              <a:dgm id="{42FBD23D-6E33-4357-9332-1610FF403AE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nvPr>
        </p:nvSpPr>
        <p:spPr>
          <a:xfrm>
            <a:off x="0" y="0"/>
            <a:ext cx="5724525" cy="1989138"/>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Speech, language and communication needs (SLCN)</a:t>
            </a:r>
          </a:p>
        </p:txBody>
      </p:sp>
      <p:sp>
        <p:nvSpPr>
          <p:cNvPr id="30723"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B26C87AB-DF64-D34C-AF44-BA836ED87822}" type="slidenum">
              <a:rPr lang="en-US" smtClean="0">
                <a:solidFill>
                  <a:srgbClr val="9A9A9A"/>
                </a:solidFill>
              </a:rPr>
              <a:t>23</a:t>
            </a:fld>
            <a:endParaRPr lang="en-US" dirty="0">
              <a:solidFill>
                <a:srgbClr val="9A9A9A"/>
              </a:solidFill>
            </a:endParaRPr>
          </a:p>
        </p:txBody>
      </p:sp>
      <p:graphicFrame>
        <p:nvGraphicFramePr>
          <p:cNvPr id="5" name="Diagram 4"/>
          <p:cNvGraphicFramePr/>
          <p:nvPr>
            <p:extLst>
              <p:ext uri="{D42A27DB-BD31-4B8C-83A1-F6EECF244321}">
                <p14:modId xmlns:p14="http://schemas.microsoft.com/office/powerpoint/2010/main" val="2797014132"/>
              </p:ext>
            </p:extLst>
          </p:nvPr>
        </p:nvGraphicFramePr>
        <p:xfrm>
          <a:off x="251520" y="2060848"/>
          <a:ext cx="7128792"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Callout 6"/>
          <p:cNvSpPr/>
          <p:nvPr/>
        </p:nvSpPr>
        <p:spPr>
          <a:xfrm>
            <a:off x="6143636" y="2143116"/>
            <a:ext cx="2786082" cy="1714512"/>
          </a:xfrm>
          <a:prstGeom prst="wedgeEllipseCallout">
            <a:avLst>
              <a:gd name="adj1" fmla="val 42756"/>
              <a:gd name="adj2" fmla="val 74722"/>
            </a:avLst>
          </a:prstGeom>
          <a:solidFill>
            <a:srgbClr val="29397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solidFill>
                  <a:schemeClr val="bg1"/>
                </a:solidFill>
                <a:latin typeface="Helvetica Neue"/>
              </a:rPr>
              <a:t>On their own or in combination </a:t>
            </a:r>
            <a:endParaRPr lang="en-GB" sz="2000" dirty="0">
              <a:solidFill>
                <a:schemeClr val="bg1"/>
              </a:solidFill>
              <a:latin typeface="Helvetica Neue"/>
            </a:endParaRPr>
          </a:p>
        </p:txBody>
      </p:sp>
      <p:sp>
        <p:nvSpPr>
          <p:cNvPr id="2" name="TextBox 1"/>
          <p:cNvSpPr txBox="1"/>
          <p:nvPr/>
        </p:nvSpPr>
        <p:spPr>
          <a:xfrm>
            <a:off x="1331640" y="4149080"/>
            <a:ext cx="2448272" cy="1754327"/>
          </a:xfrm>
          <a:prstGeom prst="rect">
            <a:avLst/>
          </a:prstGeom>
          <a:noFill/>
        </p:spPr>
        <p:txBody>
          <a:bodyPr wrap="square" rtlCol="0">
            <a:spAutoFit/>
          </a:bodyPr>
          <a:lstStyle/>
          <a:p>
            <a:pPr lvl="0"/>
            <a:r>
              <a:rPr lang="en-GB" b="1" dirty="0">
                <a:solidFill>
                  <a:srgbClr val="293974"/>
                </a:solidFill>
                <a:latin typeface="Helvetica Neue"/>
              </a:rPr>
              <a:t>Communication</a:t>
            </a:r>
            <a:r>
              <a:rPr lang="en-GB" dirty="0">
                <a:solidFill>
                  <a:srgbClr val="293974"/>
                </a:solidFill>
                <a:latin typeface="Helvetica Neue"/>
              </a:rPr>
              <a:t> </a:t>
            </a:r>
            <a:r>
              <a:rPr lang="en-GB" dirty="0">
                <a:solidFill>
                  <a:srgbClr val="2F2B20"/>
                </a:solidFill>
                <a:latin typeface="Helvetica Neue"/>
              </a:rPr>
              <a:t>difficulties, e.g. not looking or listening well. Interaction and communication is then </a:t>
            </a:r>
            <a:r>
              <a:rPr lang="en-GB" dirty="0" smtClean="0">
                <a:solidFill>
                  <a:srgbClr val="2F2B20"/>
                </a:solidFill>
                <a:latin typeface="Helvetica Neue"/>
              </a:rPr>
              <a:t>impaired</a:t>
            </a:r>
            <a:endParaRPr lang="en-GB" dirty="0">
              <a:solidFill>
                <a:srgbClr val="2F2B20"/>
              </a:solidFill>
            </a:endParaRPr>
          </a:p>
        </p:txBody>
      </p:sp>
      <p:sp>
        <p:nvSpPr>
          <p:cNvPr id="6" name="TextBox 5"/>
          <p:cNvSpPr txBox="1"/>
          <p:nvPr/>
        </p:nvSpPr>
        <p:spPr>
          <a:xfrm>
            <a:off x="4355976" y="4149080"/>
            <a:ext cx="2664296" cy="1477328"/>
          </a:xfrm>
          <a:prstGeom prst="rect">
            <a:avLst/>
          </a:prstGeom>
          <a:noFill/>
        </p:spPr>
        <p:txBody>
          <a:bodyPr wrap="square" rtlCol="0">
            <a:spAutoFit/>
          </a:bodyPr>
          <a:lstStyle/>
          <a:p>
            <a:pPr lvl="0"/>
            <a:r>
              <a:rPr lang="en-GB" b="1" dirty="0">
                <a:solidFill>
                  <a:srgbClr val="293974"/>
                </a:solidFill>
                <a:latin typeface="Helvetica Neue"/>
              </a:rPr>
              <a:t>Language</a:t>
            </a:r>
            <a:r>
              <a:rPr lang="en-GB" dirty="0">
                <a:solidFill>
                  <a:srgbClr val="293974"/>
                </a:solidFill>
                <a:latin typeface="Helvetica Neue"/>
              </a:rPr>
              <a:t> </a:t>
            </a:r>
            <a:r>
              <a:rPr lang="en-GB" dirty="0" smtClean="0">
                <a:solidFill>
                  <a:schemeClr val="bg1">
                    <a:lumMod val="50000"/>
                  </a:schemeClr>
                </a:solidFill>
                <a:latin typeface="Helvetica Neue"/>
              </a:rPr>
              <a:t/>
            </a:r>
            <a:br>
              <a:rPr lang="en-GB" dirty="0" smtClean="0">
                <a:solidFill>
                  <a:schemeClr val="bg1">
                    <a:lumMod val="50000"/>
                  </a:schemeClr>
                </a:solidFill>
                <a:latin typeface="Helvetica Neue"/>
              </a:rPr>
            </a:br>
            <a:r>
              <a:rPr lang="en-GB" dirty="0" smtClean="0">
                <a:solidFill>
                  <a:srgbClr val="2F2B20"/>
                </a:solidFill>
                <a:latin typeface="Helvetica Neue"/>
              </a:rPr>
              <a:t>difficulties</a:t>
            </a:r>
            <a:r>
              <a:rPr lang="en-GB" dirty="0">
                <a:solidFill>
                  <a:srgbClr val="2F2B20"/>
                </a:solidFill>
                <a:latin typeface="Helvetica Neue"/>
              </a:rPr>
              <a:t>, e.g. not using necessary words, or lack of understanding</a:t>
            </a:r>
            <a:endParaRPr lang="en-GB" dirty="0">
              <a:solidFill>
                <a:srgbClr val="2F2B20"/>
              </a:solidFill>
            </a:endParaRPr>
          </a:p>
          <a:p>
            <a:endParaRPr lang="en-US" dirty="0"/>
          </a:p>
        </p:txBody>
      </p:sp>
      <p:sp>
        <p:nvSpPr>
          <p:cNvPr id="8" name="TextBox 7"/>
          <p:cNvSpPr txBox="1"/>
          <p:nvPr/>
        </p:nvSpPr>
        <p:spPr>
          <a:xfrm>
            <a:off x="2771800" y="2577678"/>
            <a:ext cx="2448272" cy="923330"/>
          </a:xfrm>
          <a:prstGeom prst="rect">
            <a:avLst/>
          </a:prstGeom>
          <a:noFill/>
        </p:spPr>
        <p:txBody>
          <a:bodyPr wrap="square" rtlCol="0">
            <a:spAutoFit/>
          </a:bodyPr>
          <a:lstStyle/>
          <a:p>
            <a:pPr lvl="0"/>
            <a:r>
              <a:rPr lang="en-GB" b="1" dirty="0">
                <a:solidFill>
                  <a:srgbClr val="293974"/>
                </a:solidFill>
                <a:latin typeface="Helvetica Neue"/>
              </a:rPr>
              <a:t>Speech</a:t>
            </a:r>
            <a:r>
              <a:rPr lang="en-GB" dirty="0">
                <a:solidFill>
                  <a:srgbClr val="293974"/>
                </a:solidFill>
                <a:latin typeface="Helvetica Neue"/>
              </a:rPr>
              <a:t> </a:t>
            </a:r>
            <a:r>
              <a:rPr lang="en-GB" dirty="0">
                <a:solidFill>
                  <a:srgbClr val="2F2B20"/>
                </a:solidFill>
                <a:latin typeface="Helvetica Neue"/>
              </a:rPr>
              <a:t>difficulties, </a:t>
            </a:r>
            <a:br>
              <a:rPr lang="en-GB" dirty="0">
                <a:solidFill>
                  <a:srgbClr val="2F2B20"/>
                </a:solidFill>
                <a:latin typeface="Helvetica Neue"/>
              </a:rPr>
            </a:br>
            <a:r>
              <a:rPr lang="en-GB" dirty="0">
                <a:solidFill>
                  <a:srgbClr val="2F2B20"/>
                </a:solidFill>
                <a:latin typeface="Helvetica Neue"/>
              </a:rPr>
              <a:t>e.g. saying one sound instead of </a:t>
            </a:r>
            <a:r>
              <a:rPr lang="en-GB" dirty="0" smtClean="0">
                <a:solidFill>
                  <a:srgbClr val="2F2B20"/>
                </a:solidFill>
                <a:latin typeface="Helvetica Neue"/>
              </a:rPr>
              <a:t>another</a:t>
            </a:r>
            <a:endParaRPr lang="en-GB" dirty="0">
              <a:solidFill>
                <a:srgbClr val="2F2B20"/>
              </a:solidFill>
            </a:endParaRPr>
          </a:p>
        </p:txBody>
      </p:sp>
    </p:spTree>
    <p:extLst>
      <p:ext uri="{BB962C8B-B14F-4D97-AF65-F5344CB8AC3E}">
        <p14:creationId xmlns:p14="http://schemas.microsoft.com/office/powerpoint/2010/main" val="363445711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a:xfrm>
            <a:off x="0" y="274638"/>
            <a:ext cx="8229600" cy="1714500"/>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Speech, language </a:t>
            </a:r>
            <a:br>
              <a:rPr lang="en-GB" sz="3900" dirty="0" smtClean="0">
                <a:solidFill>
                  <a:srgbClr val="293974"/>
                </a:solidFill>
                <a:latin typeface="Helvetica Neue" pitchFamily="124" charset="0"/>
                <a:ea typeface="ＭＳ Ｐゴシック" pitchFamily="34" charset="-128"/>
              </a:rPr>
            </a:br>
            <a:r>
              <a:rPr lang="en-GB" sz="3900" dirty="0" smtClean="0">
                <a:solidFill>
                  <a:srgbClr val="293974"/>
                </a:solidFill>
                <a:latin typeface="Helvetica Neue" pitchFamily="124" charset="0"/>
                <a:ea typeface="ＭＳ Ｐゴシック" pitchFamily="34" charset="-128"/>
              </a:rPr>
              <a:t>and communication</a:t>
            </a:r>
          </a:p>
        </p:txBody>
      </p:sp>
      <p:sp>
        <p:nvSpPr>
          <p:cNvPr id="26627"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r>
              <a:rPr lang="en-US" dirty="0" smtClean="0">
                <a:solidFill>
                  <a:srgbClr val="9A9A9A"/>
                </a:solidFill>
              </a:rPr>
              <a:t>10</a:t>
            </a:r>
            <a:endParaRPr lang="en-US" dirty="0">
              <a:solidFill>
                <a:srgbClr val="9A9A9A"/>
              </a:solidFill>
            </a:endParaRPr>
          </a:p>
        </p:txBody>
      </p:sp>
      <p:sp>
        <p:nvSpPr>
          <p:cNvPr id="962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dirty="0"/>
          </a:p>
        </p:txBody>
      </p:sp>
      <p:graphicFrame>
        <p:nvGraphicFramePr>
          <p:cNvPr id="12" name="Diagram 11"/>
          <p:cNvGraphicFramePr/>
          <p:nvPr>
            <p:extLst>
              <p:ext uri="{D42A27DB-BD31-4B8C-83A1-F6EECF244321}">
                <p14:modId xmlns:p14="http://schemas.microsoft.com/office/powerpoint/2010/main" val="1830015081"/>
              </p:ext>
            </p:extLst>
          </p:nvPr>
        </p:nvGraphicFramePr>
        <p:xfrm>
          <a:off x="222749" y="2333088"/>
          <a:ext cx="8634221"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39450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0" y="0"/>
            <a:ext cx="6228184" cy="1988840"/>
          </a:xfrm>
        </p:spPr>
        <p:txBody>
          <a:bodyPr lIns="540000" rtlCol="0" anchor="b">
            <a:noAutofit/>
          </a:bodyPr>
          <a:lstStyle/>
          <a:p>
            <a:pPr algn="l" eaLnBrk="1" fontAlgn="auto" hangingPunct="1">
              <a:spcAft>
                <a:spcPts val="0"/>
              </a:spcAft>
              <a:defRPr/>
            </a:pPr>
            <a:r>
              <a:rPr lang="en-GB" sz="3900" dirty="0" smtClean="0">
                <a:solidFill>
                  <a:srgbClr val="293974"/>
                </a:solidFill>
                <a:ea typeface="+mj-ea"/>
                <a:cs typeface="+mj-cs"/>
              </a:rPr>
              <a:t>In order to learn children need language</a:t>
            </a:r>
            <a:endParaRPr lang="en-US" sz="3900" dirty="0" smtClean="0">
              <a:solidFill>
                <a:srgbClr val="293974"/>
              </a:solidFill>
              <a:ea typeface="+mj-ea"/>
              <a:cs typeface="+mj-cs"/>
            </a:endParaRPr>
          </a:p>
        </p:txBody>
      </p:sp>
      <p:sp>
        <p:nvSpPr>
          <p:cNvPr id="20483"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3B1900EE-01FC-46E6-8047-3927C6C1C280}" type="slidenum">
              <a:rPr lang="en-US">
                <a:solidFill>
                  <a:srgbClr val="9A9A9A"/>
                </a:solidFill>
              </a:rPr>
              <a:pPr/>
              <a:t>25</a:t>
            </a:fld>
            <a:endParaRPr lang="en-US" dirty="0">
              <a:solidFill>
                <a:srgbClr val="9A9A9A"/>
              </a:solidFill>
            </a:endParaRPr>
          </a:p>
        </p:txBody>
      </p:sp>
      <p:graphicFrame>
        <p:nvGraphicFramePr>
          <p:cNvPr id="5" name="Diagram 4"/>
          <p:cNvGraphicFramePr/>
          <p:nvPr>
            <p:extLst>
              <p:ext uri="{D42A27DB-BD31-4B8C-83A1-F6EECF244321}">
                <p14:modId xmlns:p14="http://schemas.microsoft.com/office/powerpoint/2010/main" val="3019924972"/>
              </p:ext>
            </p:extLst>
          </p:nvPr>
        </p:nvGraphicFramePr>
        <p:xfrm>
          <a:off x="323528" y="2060848"/>
          <a:ext cx="8370916" cy="43816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3483334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a:xfrm>
            <a:off x="0" y="0"/>
            <a:ext cx="5724525" cy="1989138"/>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SLCN fact or fiction activity</a:t>
            </a:r>
          </a:p>
        </p:txBody>
      </p:sp>
      <p:sp>
        <p:nvSpPr>
          <p:cNvPr id="32770" name="Content Placeholder 2"/>
          <p:cNvSpPr>
            <a:spLocks noGrp="1"/>
          </p:cNvSpPr>
          <p:nvPr>
            <p:ph idx="4294967295"/>
          </p:nvPr>
        </p:nvSpPr>
        <p:spPr>
          <a:xfrm>
            <a:off x="1" y="2132856"/>
            <a:ext cx="8028383" cy="4367958"/>
          </a:xfrm>
        </p:spPr>
        <p:txBody>
          <a:bodyPr lIns="540000"/>
          <a:lstStyle/>
          <a:p>
            <a:pPr marL="270000" indent="-270000" eaLnBrk="1" hangingPunct="1">
              <a:spcBef>
                <a:spcPts val="0"/>
              </a:spcBef>
              <a:spcAft>
                <a:spcPts val="600"/>
              </a:spcAft>
              <a:buFont typeface="Gill Sans MT" pitchFamily="34" charset="0"/>
              <a:buAutoNum type="arabicPeriod"/>
            </a:pPr>
            <a:r>
              <a:rPr lang="en-GB" sz="2000" dirty="0" smtClean="0">
                <a:latin typeface="Helvetica Neue" pitchFamily="124" charset="0"/>
                <a:ea typeface="ＭＳ Ｐゴシック" pitchFamily="34" charset="-128"/>
              </a:rPr>
              <a:t>Children from economically deprived backgrounds are at considerable risk of language delay</a:t>
            </a:r>
          </a:p>
          <a:p>
            <a:pPr marL="270000" indent="-270000" eaLnBrk="1" hangingPunct="1">
              <a:spcBef>
                <a:spcPts val="0"/>
              </a:spcBef>
              <a:spcAft>
                <a:spcPts val="600"/>
              </a:spcAft>
              <a:buFont typeface="Gill Sans MT" pitchFamily="34" charset="0"/>
              <a:buAutoNum type="arabicPeriod"/>
            </a:pPr>
            <a:r>
              <a:rPr lang="en-US" sz="2000" dirty="0" smtClean="0">
                <a:latin typeface="Helvetica Neue" pitchFamily="124" charset="0"/>
                <a:ea typeface="ＭＳ Ｐゴシック" pitchFamily="34" charset="-128"/>
              </a:rPr>
              <a:t>The acquisition of a first language is the most complex skill anyone ever learns</a:t>
            </a:r>
          </a:p>
          <a:p>
            <a:pPr marL="270000" indent="-270000" eaLnBrk="1" hangingPunct="1">
              <a:spcBef>
                <a:spcPts val="0"/>
              </a:spcBef>
              <a:spcAft>
                <a:spcPts val="600"/>
              </a:spcAft>
              <a:buFont typeface="Gill Sans MT" pitchFamily="34" charset="0"/>
              <a:buAutoNum type="arabicPeriod"/>
            </a:pPr>
            <a:r>
              <a:rPr lang="en-US" sz="2000" dirty="0" smtClean="0">
                <a:latin typeface="Helvetica Neue" pitchFamily="124" charset="0"/>
                <a:ea typeface="ＭＳ Ｐゴシック" pitchFamily="34" charset="-128"/>
              </a:rPr>
              <a:t>By age 4 an average child would have experienced almost 45 million words</a:t>
            </a:r>
            <a:endParaRPr lang="en-GB" sz="2000" dirty="0" smtClean="0">
              <a:latin typeface="Helvetica Neue" pitchFamily="124" charset="0"/>
              <a:ea typeface="ＭＳ Ｐゴシック" pitchFamily="34" charset="-128"/>
            </a:endParaRPr>
          </a:p>
          <a:p>
            <a:pPr marL="270000" indent="-270000" eaLnBrk="1" hangingPunct="1">
              <a:spcBef>
                <a:spcPts val="0"/>
              </a:spcBef>
              <a:spcAft>
                <a:spcPts val="600"/>
              </a:spcAft>
              <a:buFont typeface="Gill Sans MT" pitchFamily="34" charset="0"/>
              <a:buAutoNum type="arabicPeriod"/>
            </a:pPr>
            <a:r>
              <a:rPr lang="en-US" sz="2000" dirty="0" smtClean="0">
                <a:latin typeface="Helvetica Neue" pitchFamily="124" charset="0"/>
                <a:ea typeface="ＭＳ Ｐゴシック" pitchFamily="34" charset="-128"/>
              </a:rPr>
              <a:t>Children with weaker vocabularies are more likely to learn new words from incidental exposure than children with larger vocabularies</a:t>
            </a:r>
            <a:endParaRPr lang="en-GB" sz="2000" dirty="0" smtClean="0">
              <a:latin typeface="Helvetica Neue" pitchFamily="124" charset="0"/>
              <a:ea typeface="ＭＳ Ｐゴシック" pitchFamily="34" charset="-128"/>
            </a:endParaRPr>
          </a:p>
          <a:p>
            <a:pPr marL="270000" indent="-270000" eaLnBrk="1" hangingPunct="1">
              <a:spcBef>
                <a:spcPts val="0"/>
              </a:spcBef>
              <a:spcAft>
                <a:spcPts val="600"/>
              </a:spcAft>
              <a:buFont typeface="Gill Sans MT" pitchFamily="34" charset="0"/>
              <a:buAutoNum type="arabicPeriod"/>
            </a:pPr>
            <a:r>
              <a:rPr lang="en-GB" sz="2000" dirty="0" smtClean="0">
                <a:latin typeface="Helvetica Neue" pitchFamily="124" charset="0"/>
                <a:ea typeface="ＭＳ Ｐゴシック" pitchFamily="34" charset="-128"/>
              </a:rPr>
              <a:t>Young people who are slow to develop language are likely to be slow to develop reading skills and written language</a:t>
            </a:r>
          </a:p>
          <a:p>
            <a:pPr marL="270000" indent="-270000" eaLnBrk="1" hangingPunct="1">
              <a:spcBef>
                <a:spcPts val="0"/>
              </a:spcBef>
              <a:spcAft>
                <a:spcPts val="600"/>
              </a:spcAft>
              <a:buFont typeface="Gill Sans MT" pitchFamily="34" charset="0"/>
              <a:buAutoNum type="arabicPeriod"/>
            </a:pPr>
            <a:r>
              <a:rPr lang="en-US" sz="2000" dirty="0" smtClean="0">
                <a:latin typeface="Helvetica Neue" pitchFamily="124" charset="0"/>
                <a:ea typeface="ＭＳ Ｐゴシック" pitchFamily="34" charset="-128"/>
              </a:rPr>
              <a:t>Children do better if you make them work and talk together </a:t>
            </a:r>
            <a:endParaRPr lang="en-GB" sz="2000" dirty="0" smtClean="0">
              <a:latin typeface="Helvetica Neue" pitchFamily="124" charset="0"/>
              <a:ea typeface="ＭＳ Ｐゴシック" pitchFamily="34" charset="-128"/>
            </a:endParaRPr>
          </a:p>
          <a:p>
            <a:pPr marL="270000" indent="-270000" eaLnBrk="1" hangingPunct="1">
              <a:spcBef>
                <a:spcPts val="0"/>
              </a:spcBef>
              <a:spcAft>
                <a:spcPts val="600"/>
              </a:spcAft>
              <a:buNone/>
            </a:pPr>
            <a:endParaRPr lang="en-GB" sz="1800" dirty="0" smtClean="0">
              <a:solidFill>
                <a:schemeClr val="bg1">
                  <a:lumMod val="50000"/>
                </a:schemeClr>
              </a:solidFill>
              <a:latin typeface="Helvetica Neue" pitchFamily="124" charset="0"/>
              <a:ea typeface="ＭＳ Ｐゴシック" pitchFamily="34" charset="-128"/>
            </a:endParaRPr>
          </a:p>
          <a:p>
            <a:pPr marL="270000" indent="-270000" eaLnBrk="1" hangingPunct="1">
              <a:spcBef>
                <a:spcPts val="0"/>
              </a:spcBef>
              <a:spcAft>
                <a:spcPts val="600"/>
              </a:spcAft>
              <a:buFontTx/>
              <a:buNone/>
            </a:pPr>
            <a:endParaRPr lang="en-GB" sz="1800" dirty="0" smtClean="0">
              <a:solidFill>
                <a:schemeClr val="bg1">
                  <a:lumMod val="50000"/>
                </a:schemeClr>
              </a:solidFill>
              <a:latin typeface="Gill Sans MT" pitchFamily="34" charset="0"/>
              <a:ea typeface="ＭＳ Ｐゴシック" pitchFamily="34" charset="-128"/>
            </a:endParaRPr>
          </a:p>
        </p:txBody>
      </p:sp>
      <p:sp>
        <p:nvSpPr>
          <p:cNvPr id="32771"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r>
              <a:rPr lang="en-US" dirty="0" smtClean="0">
                <a:solidFill>
                  <a:srgbClr val="9A9A9A"/>
                </a:solidFill>
              </a:rPr>
              <a:t>13</a:t>
            </a:r>
            <a:endParaRPr lang="en-US" dirty="0">
              <a:solidFill>
                <a:srgbClr val="9A9A9A"/>
              </a:solidFill>
            </a:endParaRPr>
          </a:p>
        </p:txBody>
      </p:sp>
    </p:spTree>
    <p:extLst>
      <p:ext uri="{BB962C8B-B14F-4D97-AF65-F5344CB8AC3E}">
        <p14:creationId xmlns:p14="http://schemas.microsoft.com/office/powerpoint/2010/main" val="22487489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a:xfrm>
            <a:off x="0" y="0"/>
            <a:ext cx="8229600" cy="1989138"/>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Impact </a:t>
            </a:r>
          </a:p>
        </p:txBody>
      </p:sp>
      <p:sp>
        <p:nvSpPr>
          <p:cNvPr id="36867"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FE310B3A-26FE-B042-A2B5-98944FB43F04}" type="slidenum">
              <a:rPr lang="en-US" smtClean="0">
                <a:solidFill>
                  <a:srgbClr val="9A9A9A"/>
                </a:solidFill>
              </a:rPr>
              <a:t>27</a:t>
            </a:fld>
            <a:endParaRPr lang="en-US" dirty="0">
              <a:solidFill>
                <a:srgbClr val="9A9A9A"/>
              </a:solidFill>
            </a:endParaRPr>
          </a:p>
        </p:txBody>
      </p:sp>
      <p:sp>
        <p:nvSpPr>
          <p:cNvPr id="5" name="Rounded Rectangle 4"/>
          <p:cNvSpPr/>
          <p:nvPr/>
        </p:nvSpPr>
        <p:spPr>
          <a:xfrm>
            <a:off x="179512" y="2420888"/>
            <a:ext cx="2016224" cy="1642504"/>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Attainment</a:t>
            </a:r>
            <a:endParaRPr lang="en-GB" dirty="0">
              <a:latin typeface="Helvetica Neue"/>
            </a:endParaRPr>
          </a:p>
        </p:txBody>
      </p:sp>
      <p:sp>
        <p:nvSpPr>
          <p:cNvPr id="6" name="Rounded Rectangle 5"/>
          <p:cNvSpPr/>
          <p:nvPr/>
        </p:nvSpPr>
        <p:spPr>
          <a:xfrm>
            <a:off x="2411760" y="2132856"/>
            <a:ext cx="2016224" cy="1656184"/>
          </a:xfrm>
          <a:prstGeom prst="roundRect">
            <a:avLst/>
          </a:prstGeom>
          <a:solidFill>
            <a:srgbClr val="7BA53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Self esteem </a:t>
            </a:r>
            <a:endParaRPr lang="en-GB" dirty="0">
              <a:latin typeface="Helvetica Neue"/>
            </a:endParaRPr>
          </a:p>
        </p:txBody>
      </p:sp>
      <p:sp>
        <p:nvSpPr>
          <p:cNvPr id="7" name="Rounded Rectangle 6"/>
          <p:cNvSpPr/>
          <p:nvPr/>
        </p:nvSpPr>
        <p:spPr>
          <a:xfrm>
            <a:off x="611560" y="4437112"/>
            <a:ext cx="2016224" cy="1656184"/>
          </a:xfrm>
          <a:prstGeom prst="roundRect">
            <a:avLst/>
          </a:prstGeom>
          <a:solidFill>
            <a:srgbClr val="D2223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Social skills</a:t>
            </a:r>
            <a:endParaRPr lang="en-GB" dirty="0">
              <a:latin typeface="Helvetica Neue"/>
            </a:endParaRPr>
          </a:p>
        </p:txBody>
      </p:sp>
      <p:sp>
        <p:nvSpPr>
          <p:cNvPr id="8" name="Rounded Rectangle 7"/>
          <p:cNvSpPr/>
          <p:nvPr/>
        </p:nvSpPr>
        <p:spPr>
          <a:xfrm>
            <a:off x="4644008" y="2636912"/>
            <a:ext cx="2016224" cy="1628210"/>
          </a:xfrm>
          <a:prstGeom prst="roundRect">
            <a:avLst/>
          </a:prstGeom>
          <a:solidFill>
            <a:srgbClr val="F265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Behaviour</a:t>
            </a:r>
            <a:endParaRPr lang="en-GB" dirty="0">
              <a:latin typeface="Helvetica Neue"/>
            </a:endParaRPr>
          </a:p>
        </p:txBody>
      </p:sp>
      <p:sp>
        <p:nvSpPr>
          <p:cNvPr id="9" name="Rounded Rectangle 8"/>
          <p:cNvSpPr/>
          <p:nvPr/>
        </p:nvSpPr>
        <p:spPr>
          <a:xfrm>
            <a:off x="3419872" y="4581128"/>
            <a:ext cx="2016224" cy="1656184"/>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Literacy</a:t>
            </a:r>
            <a:endParaRPr lang="en-GB" dirty="0">
              <a:latin typeface="Helvetica Neue"/>
            </a:endParaRPr>
          </a:p>
        </p:txBody>
      </p:sp>
      <p:sp>
        <p:nvSpPr>
          <p:cNvPr id="10" name="Rounded Rectangle 9"/>
          <p:cNvSpPr/>
          <p:nvPr/>
        </p:nvSpPr>
        <p:spPr>
          <a:xfrm>
            <a:off x="6516216" y="4581128"/>
            <a:ext cx="2016224" cy="1639084"/>
          </a:xfrm>
          <a:prstGeom prst="roundRect">
            <a:avLst/>
          </a:prstGeom>
          <a:solidFill>
            <a:srgbClr val="D91B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Learning</a:t>
            </a:r>
            <a:endParaRPr lang="en-GB" dirty="0">
              <a:latin typeface="Helvetica Neue"/>
            </a:endParaRPr>
          </a:p>
        </p:txBody>
      </p:sp>
      <p:sp>
        <p:nvSpPr>
          <p:cNvPr id="11" name="Rounded Rectangle 10"/>
          <p:cNvSpPr/>
          <p:nvPr/>
        </p:nvSpPr>
        <p:spPr>
          <a:xfrm>
            <a:off x="6948264" y="2348880"/>
            <a:ext cx="2016224" cy="1640224"/>
          </a:xfrm>
          <a:prstGeom prst="roundRect">
            <a:avLst/>
          </a:prstGeom>
          <a:solidFill>
            <a:srgbClr val="7BA53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Helvetica Neue"/>
              </a:rPr>
              <a:t>Emotional development </a:t>
            </a:r>
            <a:endParaRPr lang="en-GB" dirty="0">
              <a:latin typeface="Helvetica Neue"/>
            </a:endParaRPr>
          </a:p>
        </p:txBody>
      </p:sp>
    </p:spTree>
    <p:extLst>
      <p:ext uri="{BB962C8B-B14F-4D97-AF65-F5344CB8AC3E}">
        <p14:creationId xmlns:p14="http://schemas.microsoft.com/office/powerpoint/2010/main" val="2412063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4"/>
          <p:cNvSpPr>
            <a:spLocks noGrp="1"/>
          </p:cNvSpPr>
          <p:nvPr>
            <p:ph type="title" idx="4294967295"/>
          </p:nvPr>
        </p:nvSpPr>
        <p:spPr>
          <a:xfrm>
            <a:off x="0" y="0"/>
            <a:ext cx="6010245" cy="1988840"/>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Who does best </a:t>
            </a:r>
            <a:br>
              <a:rPr lang="en-GB" sz="3900" dirty="0" smtClean="0">
                <a:solidFill>
                  <a:srgbClr val="293974"/>
                </a:solidFill>
                <a:latin typeface="Helvetica Neue" pitchFamily="124" charset="0"/>
                <a:ea typeface="ＭＳ Ｐゴシック" pitchFamily="34" charset="-128"/>
              </a:rPr>
            </a:br>
            <a:r>
              <a:rPr lang="en-GB" sz="3900" dirty="0" smtClean="0">
                <a:solidFill>
                  <a:srgbClr val="293974"/>
                </a:solidFill>
                <a:latin typeface="Helvetica Neue" pitchFamily="124" charset="0"/>
                <a:ea typeface="ＭＳ Ｐゴシック" pitchFamily="34" charset="-128"/>
              </a:rPr>
              <a:t>in the Talk Boost intervention?</a:t>
            </a:r>
          </a:p>
        </p:txBody>
      </p:sp>
      <p:sp>
        <p:nvSpPr>
          <p:cNvPr id="43011" name="Slide Number Placeholder 6"/>
          <p:cNvSpPr>
            <a:spLocks noGrp="1"/>
          </p:cNvSpPr>
          <p:nvPr>
            <p:ph type="sldNum" sz="quarter" idx="4294967295"/>
          </p:nvPr>
        </p:nvSpPr>
        <p:spPr bwMode="auto">
          <a:xfrm>
            <a:off x="7010400" y="6356350"/>
            <a:ext cx="2133600" cy="365125"/>
          </a:xfrm>
          <a:noFill/>
          <a:ln>
            <a:miter lim="800000"/>
            <a:headEnd/>
            <a:tailEnd/>
          </a:ln>
        </p:spPr>
        <p:txBody>
          <a:bodyPr/>
          <a:lstStyle/>
          <a:p>
            <a:fld id="{DE01CFAE-8F75-DE43-85C6-E7542EBDF3DF}" type="slidenum">
              <a:rPr lang="en-US" smtClean="0">
                <a:solidFill>
                  <a:srgbClr val="9A9A9A"/>
                </a:solidFill>
              </a:rPr>
              <a:t>28</a:t>
            </a:fld>
            <a:endParaRPr lang="en-US" dirty="0">
              <a:solidFill>
                <a:srgbClr val="9A9A9A"/>
              </a:solidFill>
            </a:endParaRPr>
          </a:p>
        </p:txBody>
      </p:sp>
      <p:grpSp>
        <p:nvGrpSpPr>
          <p:cNvPr id="31" name="Group 30"/>
          <p:cNvGrpSpPr/>
          <p:nvPr/>
        </p:nvGrpSpPr>
        <p:grpSpPr>
          <a:xfrm>
            <a:off x="539552" y="2060848"/>
            <a:ext cx="3528392" cy="1008112"/>
            <a:chOff x="71969" y="198632"/>
            <a:chExt cx="3816454" cy="624245"/>
          </a:xfrm>
          <a:effectLst>
            <a:outerShdw blurRad="50800" dist="38100" dir="2700000" algn="tl" rotWithShape="0">
              <a:prstClr val="black">
                <a:alpha val="40000"/>
              </a:prstClr>
            </a:outerShdw>
          </a:effectLst>
        </p:grpSpPr>
        <p:sp>
          <p:nvSpPr>
            <p:cNvPr id="53" name="Rounded Rectangle 52"/>
            <p:cNvSpPr/>
            <p:nvPr/>
          </p:nvSpPr>
          <p:spPr>
            <a:xfrm>
              <a:off x="71969" y="198632"/>
              <a:ext cx="3816454" cy="624245"/>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Rounded Rectangle 4"/>
            <p:cNvSpPr/>
            <p:nvPr/>
          </p:nvSpPr>
          <p:spPr>
            <a:xfrm>
              <a:off x="102442" y="229105"/>
              <a:ext cx="3755508" cy="563299"/>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Difficulties listening/</a:t>
              </a:r>
              <a:br>
                <a:rPr lang="en-GB" kern="1200" dirty="0" smtClean="0">
                  <a:latin typeface="Helvetica Neue"/>
                </a:rPr>
              </a:br>
              <a:r>
                <a:rPr lang="en-GB" kern="1200" dirty="0" smtClean="0">
                  <a:latin typeface="Helvetica Neue"/>
                </a:rPr>
                <a:t>paying attention  </a:t>
              </a:r>
              <a:endParaRPr lang="en-GB" kern="1200" dirty="0">
                <a:latin typeface="Helvetica Neue"/>
              </a:endParaRPr>
            </a:p>
          </p:txBody>
        </p:sp>
      </p:grpSp>
      <p:grpSp>
        <p:nvGrpSpPr>
          <p:cNvPr id="32" name="Group 31"/>
          <p:cNvGrpSpPr/>
          <p:nvPr/>
        </p:nvGrpSpPr>
        <p:grpSpPr>
          <a:xfrm>
            <a:off x="539552" y="3140968"/>
            <a:ext cx="3528392" cy="967342"/>
            <a:chOff x="71969" y="840734"/>
            <a:chExt cx="3816454" cy="607302"/>
          </a:xfrm>
          <a:effectLst>
            <a:outerShdw blurRad="50800" dist="38100" dir="2700000" algn="tl" rotWithShape="0">
              <a:prstClr val="black">
                <a:alpha val="40000"/>
              </a:prstClr>
            </a:outerShdw>
          </a:effectLst>
        </p:grpSpPr>
        <p:sp>
          <p:nvSpPr>
            <p:cNvPr id="51" name="Rounded Rectangle 50"/>
            <p:cNvSpPr/>
            <p:nvPr/>
          </p:nvSpPr>
          <p:spPr>
            <a:xfrm>
              <a:off x="71969" y="840734"/>
              <a:ext cx="3816454" cy="607302"/>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Rounded Rectangle 6"/>
            <p:cNvSpPr/>
            <p:nvPr/>
          </p:nvSpPr>
          <p:spPr>
            <a:xfrm>
              <a:off x="101615" y="870380"/>
              <a:ext cx="3757162" cy="548010"/>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Poor vocabulary </a:t>
              </a:r>
              <a:endParaRPr lang="en-GB" kern="1200" dirty="0">
                <a:latin typeface="Helvetica Neue"/>
              </a:endParaRPr>
            </a:p>
          </p:txBody>
        </p:sp>
      </p:grpSp>
      <p:grpSp>
        <p:nvGrpSpPr>
          <p:cNvPr id="33" name="Group 32"/>
          <p:cNvGrpSpPr/>
          <p:nvPr/>
        </p:nvGrpSpPr>
        <p:grpSpPr>
          <a:xfrm>
            <a:off x="539552" y="4172904"/>
            <a:ext cx="3528392" cy="984288"/>
            <a:chOff x="71969" y="1472380"/>
            <a:chExt cx="3816454" cy="624248"/>
          </a:xfrm>
          <a:effectLst>
            <a:outerShdw blurRad="50800" dist="38100" dir="2700000" algn="tl" rotWithShape="0">
              <a:prstClr val="black">
                <a:alpha val="40000"/>
              </a:prstClr>
            </a:outerShdw>
          </a:effectLst>
        </p:grpSpPr>
        <p:sp>
          <p:nvSpPr>
            <p:cNvPr id="49" name="Rounded Rectangle 48"/>
            <p:cNvSpPr/>
            <p:nvPr/>
          </p:nvSpPr>
          <p:spPr>
            <a:xfrm>
              <a:off x="71969" y="1472380"/>
              <a:ext cx="3816454" cy="624248"/>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Rounded Rectangle 8"/>
            <p:cNvSpPr/>
            <p:nvPr/>
          </p:nvSpPr>
          <p:spPr>
            <a:xfrm>
              <a:off x="102442" y="1502853"/>
              <a:ext cx="3755508" cy="563302"/>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Difficulties understanding language </a:t>
              </a:r>
              <a:endParaRPr lang="en-GB" kern="1200" dirty="0">
                <a:latin typeface="Helvetica Neue"/>
              </a:endParaRPr>
            </a:p>
          </p:txBody>
        </p:sp>
      </p:grpSp>
      <p:grpSp>
        <p:nvGrpSpPr>
          <p:cNvPr id="34" name="Group 33"/>
          <p:cNvGrpSpPr/>
          <p:nvPr/>
        </p:nvGrpSpPr>
        <p:grpSpPr>
          <a:xfrm>
            <a:off x="539552" y="5229200"/>
            <a:ext cx="3528392" cy="1080120"/>
            <a:chOff x="71969" y="2919054"/>
            <a:chExt cx="3816454" cy="239850"/>
          </a:xfrm>
          <a:effectLst>
            <a:outerShdw blurRad="50800" dist="38100" dir="2700000" algn="tl" rotWithShape="0">
              <a:prstClr val="black">
                <a:alpha val="40000"/>
              </a:prstClr>
            </a:outerShdw>
          </a:effectLst>
        </p:grpSpPr>
        <p:sp>
          <p:nvSpPr>
            <p:cNvPr id="47" name="Rounded Rectangle 46"/>
            <p:cNvSpPr/>
            <p:nvPr/>
          </p:nvSpPr>
          <p:spPr>
            <a:xfrm>
              <a:off x="71969" y="2919054"/>
              <a:ext cx="3816454" cy="239850"/>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Rounded Rectangle 10"/>
            <p:cNvSpPr/>
            <p:nvPr/>
          </p:nvSpPr>
          <p:spPr>
            <a:xfrm>
              <a:off x="83678" y="2930763"/>
              <a:ext cx="3793036" cy="216432"/>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Difficulties organising </a:t>
              </a:r>
              <a:br>
                <a:rPr lang="en-GB" kern="1200" dirty="0" smtClean="0">
                  <a:latin typeface="Helvetica Neue"/>
                </a:rPr>
              </a:br>
              <a:r>
                <a:rPr lang="en-GB" kern="1200" dirty="0" smtClean="0">
                  <a:latin typeface="Helvetica Neue"/>
                </a:rPr>
                <a:t>and using language </a:t>
              </a:r>
              <a:endParaRPr lang="en-GB" kern="1200" dirty="0">
                <a:latin typeface="Helvetica Neue"/>
              </a:endParaRPr>
            </a:p>
          </p:txBody>
        </p:sp>
      </p:grpSp>
      <p:grpSp>
        <p:nvGrpSpPr>
          <p:cNvPr id="28" name="Group 27"/>
          <p:cNvGrpSpPr/>
          <p:nvPr/>
        </p:nvGrpSpPr>
        <p:grpSpPr>
          <a:xfrm>
            <a:off x="4860032" y="2060848"/>
            <a:ext cx="3528392" cy="1008112"/>
            <a:chOff x="71969" y="198632"/>
            <a:chExt cx="3816454" cy="624245"/>
          </a:xfrm>
          <a:solidFill>
            <a:srgbClr val="7BA530"/>
          </a:solidFill>
          <a:effectLst>
            <a:outerShdw blurRad="50800" dist="38100" dir="2700000" algn="tl" rotWithShape="0">
              <a:prstClr val="black">
                <a:alpha val="40000"/>
              </a:prstClr>
            </a:outerShdw>
          </a:effectLst>
        </p:grpSpPr>
        <p:sp>
          <p:nvSpPr>
            <p:cNvPr id="29" name="Rounded Rectangle 28"/>
            <p:cNvSpPr/>
            <p:nvPr/>
          </p:nvSpPr>
          <p:spPr>
            <a:xfrm>
              <a:off x="71969" y="198632"/>
              <a:ext cx="3816454" cy="624245"/>
            </a:xfrm>
            <a:prstGeom prst="round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4"/>
            <p:cNvSpPr/>
            <p:nvPr/>
          </p:nvSpPr>
          <p:spPr>
            <a:xfrm>
              <a:off x="227742" y="229105"/>
              <a:ext cx="3504908" cy="563299"/>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Immature sentences</a:t>
              </a:r>
              <a:endParaRPr lang="en-GB" kern="1200" dirty="0">
                <a:latin typeface="Helvetica Neue"/>
              </a:endParaRPr>
            </a:p>
          </p:txBody>
        </p:sp>
      </p:grpSp>
      <p:grpSp>
        <p:nvGrpSpPr>
          <p:cNvPr id="55" name="Group 54"/>
          <p:cNvGrpSpPr/>
          <p:nvPr/>
        </p:nvGrpSpPr>
        <p:grpSpPr>
          <a:xfrm>
            <a:off x="4860032" y="3140968"/>
            <a:ext cx="3528392" cy="967342"/>
            <a:chOff x="71969" y="840734"/>
            <a:chExt cx="3816454" cy="607302"/>
          </a:xfrm>
          <a:solidFill>
            <a:srgbClr val="7BA530"/>
          </a:solidFill>
          <a:effectLst>
            <a:outerShdw blurRad="50800" dist="38100" dir="2700000" algn="tl" rotWithShape="0">
              <a:prstClr val="black">
                <a:alpha val="40000"/>
              </a:prstClr>
            </a:outerShdw>
          </a:effectLst>
        </p:grpSpPr>
        <p:sp>
          <p:nvSpPr>
            <p:cNvPr id="56" name="Rounded Rectangle 55"/>
            <p:cNvSpPr/>
            <p:nvPr/>
          </p:nvSpPr>
          <p:spPr>
            <a:xfrm>
              <a:off x="71969" y="840734"/>
              <a:ext cx="3816454" cy="607302"/>
            </a:xfrm>
            <a:prstGeom prst="round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Rounded Rectangle 6"/>
            <p:cNvSpPr/>
            <p:nvPr/>
          </p:nvSpPr>
          <p:spPr>
            <a:xfrm>
              <a:off x="227744" y="870380"/>
              <a:ext cx="3504907" cy="54801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Difficulty explaining</a:t>
              </a:r>
              <a:r>
                <a:rPr lang="en-GB" dirty="0">
                  <a:latin typeface="Helvetica Neue"/>
                </a:rPr>
                <a:t/>
              </a:r>
              <a:br>
                <a:rPr lang="en-GB" dirty="0">
                  <a:latin typeface="Helvetica Neue"/>
                </a:rPr>
              </a:br>
              <a:r>
                <a:rPr lang="en-GB" dirty="0" smtClean="0">
                  <a:latin typeface="Helvetica Neue"/>
                </a:rPr>
                <a:t>or describing</a:t>
              </a:r>
              <a:endParaRPr lang="en-GB" kern="1200" dirty="0" smtClean="0">
                <a:latin typeface="Helvetica Neue"/>
              </a:endParaRPr>
            </a:p>
          </p:txBody>
        </p:sp>
      </p:grpSp>
      <p:grpSp>
        <p:nvGrpSpPr>
          <p:cNvPr id="58" name="Group 57"/>
          <p:cNvGrpSpPr/>
          <p:nvPr/>
        </p:nvGrpSpPr>
        <p:grpSpPr>
          <a:xfrm>
            <a:off x="4860032" y="4172904"/>
            <a:ext cx="3528392" cy="984288"/>
            <a:chOff x="71969" y="1472380"/>
            <a:chExt cx="3816454" cy="624248"/>
          </a:xfrm>
          <a:solidFill>
            <a:srgbClr val="7BA530"/>
          </a:solidFill>
          <a:effectLst>
            <a:outerShdw blurRad="50800" dist="38100" dir="2700000" algn="tl" rotWithShape="0">
              <a:prstClr val="black">
                <a:alpha val="40000"/>
              </a:prstClr>
            </a:outerShdw>
          </a:effectLst>
        </p:grpSpPr>
        <p:sp>
          <p:nvSpPr>
            <p:cNvPr id="59" name="Rounded Rectangle 58"/>
            <p:cNvSpPr/>
            <p:nvPr/>
          </p:nvSpPr>
          <p:spPr>
            <a:xfrm>
              <a:off x="71969" y="1472380"/>
              <a:ext cx="3816454" cy="624248"/>
            </a:xfrm>
            <a:prstGeom prst="round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Rounded Rectangle 8"/>
            <p:cNvSpPr/>
            <p:nvPr/>
          </p:nvSpPr>
          <p:spPr>
            <a:xfrm>
              <a:off x="227742" y="1502853"/>
              <a:ext cx="3504908" cy="56330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Difficulty taking turns</a:t>
              </a:r>
              <a:endParaRPr lang="en-GB" kern="1200" dirty="0">
                <a:latin typeface="Helvetica Neue"/>
              </a:endParaRPr>
            </a:p>
          </p:txBody>
        </p:sp>
      </p:grpSp>
      <p:grpSp>
        <p:nvGrpSpPr>
          <p:cNvPr id="61" name="Group 60"/>
          <p:cNvGrpSpPr/>
          <p:nvPr/>
        </p:nvGrpSpPr>
        <p:grpSpPr>
          <a:xfrm>
            <a:off x="4860032" y="5229200"/>
            <a:ext cx="3528392" cy="1080120"/>
            <a:chOff x="71969" y="2919054"/>
            <a:chExt cx="3816454" cy="239850"/>
          </a:xfrm>
          <a:solidFill>
            <a:srgbClr val="7BA530"/>
          </a:solidFill>
          <a:effectLst>
            <a:outerShdw blurRad="50800" dist="38100" dir="2700000" algn="tl" rotWithShape="0">
              <a:prstClr val="black">
                <a:alpha val="40000"/>
              </a:prstClr>
            </a:outerShdw>
          </a:effectLst>
        </p:grpSpPr>
        <p:sp>
          <p:nvSpPr>
            <p:cNvPr id="62" name="Rounded Rectangle 61"/>
            <p:cNvSpPr/>
            <p:nvPr/>
          </p:nvSpPr>
          <p:spPr>
            <a:xfrm>
              <a:off x="71969" y="2919054"/>
              <a:ext cx="3816454" cy="239850"/>
            </a:xfrm>
            <a:prstGeom prst="round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3" name="Rounded Rectangle 10"/>
            <p:cNvSpPr/>
            <p:nvPr/>
          </p:nvSpPr>
          <p:spPr>
            <a:xfrm>
              <a:off x="227742" y="2930763"/>
              <a:ext cx="3504908" cy="21643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kern="1200" dirty="0" smtClean="0">
                  <a:latin typeface="Helvetica Neue"/>
                </a:rPr>
                <a:t>Difficulty ‘repairing’</a:t>
              </a:r>
              <a:br>
                <a:rPr lang="en-GB" kern="1200" dirty="0" smtClean="0">
                  <a:latin typeface="Helvetica Neue"/>
                </a:rPr>
              </a:br>
              <a:r>
                <a:rPr lang="en-GB" kern="1200" dirty="0" smtClean="0">
                  <a:latin typeface="Helvetica Neue"/>
                </a:rPr>
                <a:t>conversation breakdowns</a:t>
              </a:r>
              <a:endParaRPr lang="en-GB" kern="1200" dirty="0">
                <a:latin typeface="Helvetica Neue"/>
              </a:endParaRPr>
            </a:p>
          </p:txBody>
        </p:sp>
      </p:grpSp>
    </p:spTree>
    <p:extLst>
      <p:ext uri="{BB962C8B-B14F-4D97-AF65-F5344CB8AC3E}">
        <p14:creationId xmlns:p14="http://schemas.microsoft.com/office/powerpoint/2010/main" val="60455982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idx="4294967295"/>
          </p:nvPr>
        </p:nvSpPr>
        <p:spPr>
          <a:xfrm>
            <a:off x="0" y="274638"/>
            <a:ext cx="5651500" cy="1714500"/>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Criteria: </a:t>
            </a:r>
            <a:br>
              <a:rPr lang="en-GB" sz="3900" dirty="0" smtClean="0">
                <a:solidFill>
                  <a:srgbClr val="293974"/>
                </a:solidFill>
                <a:latin typeface="Helvetica Neue" pitchFamily="124" charset="0"/>
                <a:ea typeface="ＭＳ Ｐゴシック" pitchFamily="34" charset="-128"/>
              </a:rPr>
            </a:br>
            <a:r>
              <a:rPr lang="en-GB" sz="3900" dirty="0" smtClean="0">
                <a:solidFill>
                  <a:srgbClr val="293974"/>
                </a:solidFill>
                <a:latin typeface="Helvetica Neue" pitchFamily="124" charset="0"/>
                <a:ea typeface="ＭＳ Ｐゴシック" pitchFamily="34" charset="-128"/>
              </a:rPr>
              <a:t>children who will </a:t>
            </a:r>
            <a:br>
              <a:rPr lang="en-GB" sz="3900" dirty="0" smtClean="0">
                <a:solidFill>
                  <a:srgbClr val="293974"/>
                </a:solidFill>
                <a:latin typeface="Helvetica Neue" pitchFamily="124" charset="0"/>
                <a:ea typeface="ＭＳ Ｐゴシック" pitchFamily="34" charset="-128"/>
              </a:rPr>
            </a:br>
            <a:r>
              <a:rPr lang="en-GB" sz="3900" dirty="0" smtClean="0">
                <a:solidFill>
                  <a:srgbClr val="293974"/>
                </a:solidFill>
                <a:latin typeface="Helvetica Neue" pitchFamily="124" charset="0"/>
                <a:ea typeface="ＭＳ Ｐゴシック" pitchFamily="34" charset="-128"/>
              </a:rPr>
              <a:t>not benefit as much</a:t>
            </a:r>
          </a:p>
        </p:txBody>
      </p:sp>
      <p:sp>
        <p:nvSpPr>
          <p:cNvPr id="47107"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C495E72B-5681-324E-941E-77F57115541E}" type="slidenum">
              <a:rPr lang="en-US" smtClean="0">
                <a:solidFill>
                  <a:srgbClr val="9A9A9A"/>
                </a:solidFill>
              </a:rPr>
              <a:t>29</a:t>
            </a:fld>
            <a:endParaRPr lang="en-US" dirty="0">
              <a:solidFill>
                <a:srgbClr val="9A9A9A"/>
              </a:solidFill>
            </a:endParaRPr>
          </a:p>
        </p:txBody>
      </p:sp>
      <p:sp>
        <p:nvSpPr>
          <p:cNvPr id="5" name="Rounded Rectangle 4"/>
          <p:cNvSpPr/>
          <p:nvPr/>
        </p:nvSpPr>
        <p:spPr>
          <a:xfrm>
            <a:off x="539552" y="2408248"/>
            <a:ext cx="1914532" cy="1584176"/>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Isolated speech difficulties/very unclear speech</a:t>
            </a:r>
          </a:p>
        </p:txBody>
      </p:sp>
      <p:sp>
        <p:nvSpPr>
          <p:cNvPr id="6" name="Rounded Rectangle 5"/>
          <p:cNvSpPr/>
          <p:nvPr/>
        </p:nvSpPr>
        <p:spPr>
          <a:xfrm>
            <a:off x="539552" y="4437112"/>
            <a:ext cx="1944216" cy="1596816"/>
          </a:xfrm>
          <a:prstGeom prst="roundRect">
            <a:avLst/>
          </a:prstGeom>
          <a:solidFill>
            <a:srgbClr val="7BA53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Autistic Spectrum Disorder</a:t>
            </a:r>
          </a:p>
        </p:txBody>
      </p:sp>
      <p:sp>
        <p:nvSpPr>
          <p:cNvPr id="7" name="Rounded Rectangle 6"/>
          <p:cNvSpPr/>
          <p:nvPr/>
        </p:nvSpPr>
        <p:spPr>
          <a:xfrm>
            <a:off x="3131840" y="4424472"/>
            <a:ext cx="2664296" cy="1584176"/>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Long term learning difficulties/SEN</a:t>
            </a:r>
          </a:p>
        </p:txBody>
      </p:sp>
      <p:sp>
        <p:nvSpPr>
          <p:cNvPr id="8" name="Rounded Rectangle 7"/>
          <p:cNvSpPr/>
          <p:nvPr/>
        </p:nvSpPr>
        <p:spPr>
          <a:xfrm>
            <a:off x="3144380" y="2417938"/>
            <a:ext cx="2643206" cy="1643074"/>
          </a:xfrm>
          <a:prstGeom prst="roundRect">
            <a:avLst/>
          </a:prstGeom>
          <a:solidFill>
            <a:srgbClr val="7BA53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Long term speech, language and communication needs (SLCN), receiving specialist support</a:t>
            </a:r>
          </a:p>
        </p:txBody>
      </p:sp>
      <p:sp>
        <p:nvSpPr>
          <p:cNvPr id="9" name="Rounded Rectangle 8"/>
          <p:cNvSpPr/>
          <p:nvPr/>
        </p:nvSpPr>
        <p:spPr>
          <a:xfrm>
            <a:off x="6444208" y="4424472"/>
            <a:ext cx="2088232" cy="1596816"/>
          </a:xfrm>
          <a:prstGeom prst="roundRect">
            <a:avLst/>
          </a:prstGeom>
          <a:solidFill>
            <a:srgbClr val="7BA53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Complex needs</a:t>
            </a:r>
          </a:p>
        </p:txBody>
      </p:sp>
      <p:sp>
        <p:nvSpPr>
          <p:cNvPr id="10" name="Rounded Rectangle 9"/>
          <p:cNvSpPr/>
          <p:nvPr/>
        </p:nvSpPr>
        <p:spPr>
          <a:xfrm>
            <a:off x="6444208" y="2408248"/>
            <a:ext cx="2071702" cy="1656184"/>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eaLnBrk="1" hangingPunct="1">
              <a:spcBef>
                <a:spcPts val="450"/>
              </a:spcBef>
            </a:pPr>
            <a:r>
              <a:rPr lang="en-GB" dirty="0" smtClean="0">
                <a:solidFill>
                  <a:schemeClr val="bg1"/>
                </a:solidFill>
                <a:latin typeface="Helvetica Neue" pitchFamily="124" charset="0"/>
                <a:ea typeface="ＭＳ Ｐゴシック" pitchFamily="34" charset="-128"/>
              </a:rPr>
              <a:t>Specific language impairment</a:t>
            </a:r>
          </a:p>
        </p:txBody>
      </p:sp>
    </p:spTree>
    <p:extLst>
      <p:ext uri="{BB962C8B-B14F-4D97-AF65-F5344CB8AC3E}">
        <p14:creationId xmlns:p14="http://schemas.microsoft.com/office/powerpoint/2010/main" val="202597135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06736" y="404813"/>
            <a:ext cx="7772400" cy="1008062"/>
          </a:xfrm>
        </p:spPr>
        <p:txBody>
          <a:bodyPr/>
          <a:lstStyle/>
          <a:p>
            <a:pPr>
              <a:defRPr/>
            </a:pPr>
            <a:r>
              <a:rPr lang="en-GB" sz="4000" dirty="0" smtClean="0">
                <a:latin typeface="Arial" charset="0"/>
                <a:cs typeface="Arial" charset="0"/>
              </a:rPr>
              <a:t>Impoverished language</a:t>
            </a:r>
            <a:endParaRPr lang="en-GB" sz="4000" dirty="0">
              <a:latin typeface="Arial" charset="0"/>
              <a:cs typeface="Arial" charset="0"/>
            </a:endParaRPr>
          </a:p>
        </p:txBody>
      </p:sp>
      <p:sp>
        <p:nvSpPr>
          <p:cNvPr id="19459" name="Content Placeholder 2"/>
          <p:cNvSpPr>
            <a:spLocks noGrp="1"/>
          </p:cNvSpPr>
          <p:nvPr>
            <p:ph idx="1"/>
          </p:nvPr>
        </p:nvSpPr>
        <p:spPr>
          <a:xfrm>
            <a:off x="206736" y="1700213"/>
            <a:ext cx="7772400" cy="4681537"/>
          </a:xfrm>
        </p:spPr>
        <p:txBody>
          <a:bodyPr/>
          <a:lstStyle/>
          <a:p>
            <a:pPr marL="114300" indent="0">
              <a:buNone/>
              <a:defRPr/>
            </a:pPr>
            <a:r>
              <a:rPr lang="ja-JP" altLang="en-GB" sz="2800" dirty="0">
                <a:solidFill>
                  <a:srgbClr val="58563A"/>
                </a:solidFill>
                <a:latin typeface="Arial" charset="0"/>
                <a:cs typeface="Arial" charset="0"/>
              </a:rPr>
              <a:t>“</a:t>
            </a:r>
            <a:r>
              <a:rPr lang="en-GB" sz="2800" dirty="0">
                <a:solidFill>
                  <a:srgbClr val="58563A"/>
                </a:solidFill>
                <a:latin typeface="Arial" charset="0"/>
                <a:cs typeface="Arial" charset="0"/>
              </a:rPr>
              <a:t>Communication and language skills are the </a:t>
            </a:r>
            <a:r>
              <a:rPr lang="en-GB" sz="2800" dirty="0" smtClean="0">
                <a:solidFill>
                  <a:srgbClr val="58563A"/>
                </a:solidFill>
                <a:latin typeface="Arial" charset="0"/>
                <a:cs typeface="Arial" charset="0"/>
              </a:rPr>
              <a:t>  foundation </a:t>
            </a:r>
            <a:r>
              <a:rPr lang="en-GB" sz="2800" dirty="0">
                <a:solidFill>
                  <a:srgbClr val="58563A"/>
                </a:solidFill>
                <a:latin typeface="Arial" charset="0"/>
                <a:cs typeface="Arial" charset="0"/>
              </a:rPr>
              <a:t>for children's learning and key to their life chances. In some parts of the UK, over 50% of children start school without essential communication skills. These skills are the vehicle for learning, making friends and succeeding in life.</a:t>
            </a:r>
            <a:r>
              <a:rPr lang="ja-JP" altLang="en-GB" sz="2800" dirty="0" smtClean="0">
                <a:solidFill>
                  <a:srgbClr val="58563A"/>
                </a:solidFill>
                <a:latin typeface="Arial" charset="0"/>
                <a:cs typeface="Arial" charset="0"/>
              </a:rPr>
              <a:t>”</a:t>
            </a:r>
            <a:endParaRPr lang="en-GB" altLang="ja-JP" sz="2800" dirty="0" smtClean="0">
              <a:solidFill>
                <a:srgbClr val="58563A"/>
              </a:solidFill>
              <a:latin typeface="Arial" charset="0"/>
              <a:cs typeface="Arial" charset="0"/>
            </a:endParaRPr>
          </a:p>
          <a:p>
            <a:pPr marL="114300" indent="0">
              <a:buNone/>
              <a:defRPr/>
            </a:pPr>
            <a:endParaRPr lang="en-GB" sz="2800" dirty="0">
              <a:solidFill>
                <a:srgbClr val="58563A"/>
              </a:solidFill>
              <a:latin typeface="Arial" charset="0"/>
              <a:cs typeface="Arial" charset="0"/>
            </a:endParaRPr>
          </a:p>
          <a:p>
            <a:pPr marL="114300" indent="0">
              <a:buNone/>
              <a:defRPr/>
            </a:pPr>
            <a:r>
              <a:rPr lang="en-GB" sz="1800" dirty="0" smtClean="0">
                <a:solidFill>
                  <a:srgbClr val="58563A"/>
                </a:solidFill>
                <a:latin typeface="Arial" charset="0"/>
                <a:cs typeface="Arial" charset="0"/>
              </a:rPr>
              <a:t>Source: I CAN 2012 </a:t>
            </a:r>
            <a:endParaRPr lang="en-GB" sz="1800" dirty="0">
              <a:solidFill>
                <a:srgbClr val="58563A"/>
              </a:solidFill>
              <a:latin typeface="Arial" charset="0"/>
              <a:cs typeface="Arial" charset="0"/>
            </a:endParaRPr>
          </a:p>
          <a:p>
            <a:pPr>
              <a:defRPr/>
            </a:pPr>
            <a:endParaRPr lang="en-GB" dirty="0">
              <a:latin typeface="Times New Roman" charset="0"/>
              <a:cs typeface="+mn-cs"/>
            </a:endParaRPr>
          </a:p>
        </p:txBody>
      </p:sp>
    </p:spTree>
    <p:extLst>
      <p:ext uri="{BB962C8B-B14F-4D97-AF65-F5344CB8AC3E}">
        <p14:creationId xmlns:p14="http://schemas.microsoft.com/office/powerpoint/2010/main" val="103580110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idx="4294967295"/>
          </p:nvPr>
        </p:nvSpPr>
        <p:spPr>
          <a:xfrm>
            <a:off x="0" y="274638"/>
            <a:ext cx="5508625" cy="1714500"/>
          </a:xfrm>
        </p:spPr>
        <p:txBody>
          <a:bodyPr lIns="540000" anchor="b"/>
          <a:lstStyle/>
          <a:p>
            <a:pPr algn="l" eaLnBrk="1" hangingPunct="1"/>
            <a:r>
              <a:rPr lang="en-GB" sz="3900" dirty="0" smtClean="0">
                <a:solidFill>
                  <a:srgbClr val="293974"/>
                </a:solidFill>
                <a:latin typeface="Helvetica Neue" pitchFamily="124" charset="0"/>
                <a:ea typeface="ＭＳ Ｐゴシック" pitchFamily="34" charset="-128"/>
              </a:rPr>
              <a:t>Talk Boost intervention: </a:t>
            </a:r>
            <a:br>
              <a:rPr lang="en-GB" sz="3900" dirty="0" smtClean="0">
                <a:solidFill>
                  <a:srgbClr val="293974"/>
                </a:solidFill>
                <a:latin typeface="Helvetica Neue" pitchFamily="124" charset="0"/>
                <a:ea typeface="ＭＳ Ｐゴシック" pitchFamily="34" charset="-128"/>
              </a:rPr>
            </a:br>
            <a:r>
              <a:rPr lang="en-GB" sz="3900" dirty="0" smtClean="0">
                <a:solidFill>
                  <a:srgbClr val="293974"/>
                </a:solidFill>
                <a:latin typeface="Helvetica Neue" pitchFamily="124" charset="0"/>
                <a:ea typeface="ＭＳ Ｐゴシック" pitchFamily="34" charset="-128"/>
              </a:rPr>
              <a:t>overall structure</a:t>
            </a:r>
          </a:p>
        </p:txBody>
      </p:sp>
      <p:sp>
        <p:nvSpPr>
          <p:cNvPr id="3" name="Content Placeholder 2"/>
          <p:cNvSpPr>
            <a:spLocks noGrp="1"/>
          </p:cNvSpPr>
          <p:nvPr>
            <p:ph idx="4294967295"/>
          </p:nvPr>
        </p:nvSpPr>
        <p:spPr>
          <a:xfrm>
            <a:off x="0" y="2276475"/>
            <a:ext cx="8747125" cy="3849688"/>
          </a:xfrm>
        </p:spPr>
        <p:txBody>
          <a:bodyPr lIns="540000" rtlCol="0">
            <a:noAutofit/>
          </a:bodyPr>
          <a:lstStyle/>
          <a:p>
            <a:pPr marL="82296" indent="0" eaLnBrk="1" fontAlgn="auto" hangingPunct="1">
              <a:spcBef>
                <a:spcPts val="456"/>
              </a:spcBef>
              <a:spcAft>
                <a:spcPts val="0"/>
              </a:spcAft>
              <a:buFont typeface="Arial"/>
              <a:buNone/>
              <a:defRPr/>
            </a:pPr>
            <a:r>
              <a:rPr lang="en-GB" sz="2000" dirty="0" smtClean="0">
                <a:solidFill>
                  <a:srgbClr val="2F2B20"/>
                </a:solidFill>
                <a:latin typeface="Helvetica Neue"/>
                <a:ea typeface="+mn-ea"/>
                <a:cs typeface="Helvetica Neue"/>
              </a:rPr>
              <a:t>Talk Boost breaks language and communication down into</a:t>
            </a:r>
            <a:br>
              <a:rPr lang="en-GB" sz="2000" dirty="0" smtClean="0">
                <a:solidFill>
                  <a:srgbClr val="2F2B20"/>
                </a:solidFill>
                <a:latin typeface="Helvetica Neue"/>
                <a:ea typeface="+mn-ea"/>
                <a:cs typeface="Helvetica Neue"/>
              </a:rPr>
            </a:br>
            <a:r>
              <a:rPr lang="en-GB" sz="2000" dirty="0" smtClean="0">
                <a:solidFill>
                  <a:srgbClr val="2F2B20"/>
                </a:solidFill>
                <a:latin typeface="Helvetica Neue"/>
                <a:ea typeface="+mn-ea"/>
                <a:cs typeface="Helvetica Neue"/>
              </a:rPr>
              <a:t>5 component parts:</a:t>
            </a:r>
          </a:p>
          <a:p>
            <a:pPr marL="82296" indent="0" eaLnBrk="1" fontAlgn="auto" hangingPunct="1">
              <a:spcBef>
                <a:spcPts val="456"/>
              </a:spcBef>
              <a:spcAft>
                <a:spcPts val="0"/>
              </a:spcAft>
              <a:buFont typeface="Arial"/>
              <a:buNone/>
              <a:defRPr/>
            </a:pPr>
            <a:endParaRPr lang="en-GB" sz="2000" dirty="0" smtClean="0">
              <a:solidFill>
                <a:schemeClr val="bg1">
                  <a:lumMod val="50000"/>
                </a:schemeClr>
              </a:solidFill>
              <a:latin typeface="Helvetica Neue"/>
              <a:ea typeface="+mn-ea"/>
              <a:cs typeface="Helvetica Neue"/>
            </a:endParaRPr>
          </a:p>
          <a:p>
            <a:pPr marL="248400" lvl="1" indent="-342900" eaLnBrk="1" fontAlgn="auto" hangingPunct="1">
              <a:spcBef>
                <a:spcPts val="456"/>
              </a:spcBef>
              <a:spcAft>
                <a:spcPts val="0"/>
              </a:spcAft>
              <a:buSzPct val="60000"/>
              <a:buFont typeface="Wingdings" charset="2"/>
              <a:buChar char=""/>
              <a:defRPr/>
            </a:pPr>
            <a:r>
              <a:rPr lang="en-GB" sz="2000" b="1" dirty="0">
                <a:solidFill>
                  <a:srgbClr val="D91B5C"/>
                </a:solidFill>
                <a:latin typeface="Helvetica Neue"/>
                <a:ea typeface="+mn-ea"/>
                <a:cs typeface="Helvetica Neue"/>
              </a:rPr>
              <a:t>Attention </a:t>
            </a:r>
            <a:r>
              <a:rPr lang="en-GB" sz="2000" b="1" dirty="0" smtClean="0">
                <a:solidFill>
                  <a:srgbClr val="D91B5C"/>
                </a:solidFill>
                <a:latin typeface="Helvetica Neue"/>
                <a:ea typeface="+mn-ea"/>
                <a:cs typeface="Helvetica Neue"/>
              </a:rPr>
              <a:t>an	d </a:t>
            </a:r>
            <a:r>
              <a:rPr lang="en-GB" sz="2000" b="1" dirty="0">
                <a:solidFill>
                  <a:srgbClr val="D91B5C"/>
                </a:solidFill>
                <a:latin typeface="Helvetica Neue"/>
                <a:ea typeface="+mn-ea"/>
                <a:cs typeface="Helvetica Neue"/>
              </a:rPr>
              <a:t>l</a:t>
            </a:r>
            <a:r>
              <a:rPr lang="en-GB" sz="2000" b="1" dirty="0" smtClean="0">
                <a:solidFill>
                  <a:srgbClr val="D91B5C"/>
                </a:solidFill>
                <a:latin typeface="Helvetica Neue"/>
                <a:ea typeface="+mn-ea"/>
                <a:cs typeface="Helvetica Neue"/>
              </a:rPr>
              <a:t>istening</a:t>
            </a:r>
            <a:endParaRPr lang="en-GB" sz="2000" b="1" dirty="0">
              <a:solidFill>
                <a:srgbClr val="D91B5C"/>
              </a:solidFill>
              <a:latin typeface="Helvetica Neue"/>
              <a:ea typeface="+mn-ea"/>
              <a:cs typeface="Helvetica Neue"/>
            </a:endParaRPr>
          </a:p>
          <a:p>
            <a:pPr marL="248400" lvl="1" indent="-342900" eaLnBrk="1" fontAlgn="auto" hangingPunct="1">
              <a:spcBef>
                <a:spcPts val="456"/>
              </a:spcBef>
              <a:spcAft>
                <a:spcPts val="0"/>
              </a:spcAft>
              <a:buSzPct val="60000"/>
              <a:buFont typeface="Wingdings" charset="2"/>
              <a:buChar char=""/>
              <a:defRPr/>
            </a:pPr>
            <a:r>
              <a:rPr lang="en-GB" sz="2000" b="1" dirty="0">
                <a:solidFill>
                  <a:srgbClr val="0E76BC"/>
                </a:solidFill>
                <a:latin typeface="Helvetica Neue"/>
                <a:ea typeface="+mn-ea"/>
                <a:cs typeface="Helvetica Neue"/>
              </a:rPr>
              <a:t>Vocabulary </a:t>
            </a:r>
          </a:p>
          <a:p>
            <a:pPr marL="248400" lvl="1" indent="-342900" eaLnBrk="1" fontAlgn="auto" hangingPunct="1">
              <a:spcBef>
                <a:spcPts val="456"/>
              </a:spcBef>
              <a:spcAft>
                <a:spcPts val="0"/>
              </a:spcAft>
              <a:buSzPct val="60000"/>
              <a:buFont typeface="Wingdings" charset="2"/>
              <a:buChar char=""/>
              <a:defRPr/>
            </a:pPr>
            <a:r>
              <a:rPr lang="en-GB" sz="2000" b="1" dirty="0">
                <a:solidFill>
                  <a:srgbClr val="7BA530"/>
                </a:solidFill>
                <a:latin typeface="Helvetica Neue"/>
                <a:ea typeface="+mn-ea"/>
                <a:cs typeface="Helvetica Neue"/>
              </a:rPr>
              <a:t>Building sentences</a:t>
            </a:r>
          </a:p>
          <a:p>
            <a:pPr marL="248400" lvl="1" indent="-342900" eaLnBrk="1" fontAlgn="auto" hangingPunct="1">
              <a:spcBef>
                <a:spcPts val="456"/>
              </a:spcBef>
              <a:spcAft>
                <a:spcPts val="0"/>
              </a:spcAft>
              <a:buSzPct val="60000"/>
              <a:buFont typeface="Wingdings" charset="2"/>
              <a:buChar char=""/>
              <a:defRPr/>
            </a:pPr>
            <a:r>
              <a:rPr lang="en-GB" sz="2000" b="1" dirty="0">
                <a:solidFill>
                  <a:srgbClr val="F2652A"/>
                </a:solidFill>
                <a:latin typeface="Helvetica Neue"/>
                <a:ea typeface="+mn-ea"/>
                <a:cs typeface="Helvetica Neue"/>
              </a:rPr>
              <a:t>Telling stories</a:t>
            </a:r>
          </a:p>
          <a:p>
            <a:pPr marL="248400" lvl="1" indent="-342900" eaLnBrk="1" fontAlgn="auto" hangingPunct="1">
              <a:spcBef>
                <a:spcPts val="456"/>
              </a:spcBef>
              <a:spcAft>
                <a:spcPts val="0"/>
              </a:spcAft>
              <a:buSzPct val="60000"/>
              <a:buFont typeface="Wingdings" charset="2"/>
              <a:buChar char=""/>
              <a:defRPr/>
            </a:pPr>
            <a:r>
              <a:rPr lang="en-GB" sz="2000" b="1" dirty="0">
                <a:solidFill>
                  <a:srgbClr val="D22234"/>
                </a:solidFill>
                <a:latin typeface="Helvetica Neue"/>
                <a:ea typeface="+mn-ea"/>
                <a:cs typeface="Helvetica Neue"/>
              </a:rPr>
              <a:t>Conversations</a:t>
            </a:r>
          </a:p>
          <a:p>
            <a:pPr marL="0" lvl="1" indent="0" eaLnBrk="1" fontAlgn="auto" hangingPunct="1">
              <a:spcBef>
                <a:spcPts val="456"/>
              </a:spcBef>
              <a:spcAft>
                <a:spcPts val="0"/>
              </a:spcAft>
              <a:buFont typeface="Arial"/>
              <a:buNone/>
              <a:defRPr/>
            </a:pPr>
            <a:endParaRPr lang="en-GB" sz="2000" dirty="0" smtClean="0">
              <a:solidFill>
                <a:schemeClr val="bg1">
                  <a:lumMod val="50000"/>
                </a:schemeClr>
              </a:solidFill>
              <a:latin typeface="Helvetica Neue"/>
              <a:ea typeface="+mn-ea"/>
              <a:cs typeface="Helvetica Neue"/>
            </a:endParaRPr>
          </a:p>
          <a:p>
            <a:pPr marL="0" lvl="1" indent="0" eaLnBrk="1" fontAlgn="auto" hangingPunct="1">
              <a:spcBef>
                <a:spcPts val="456"/>
              </a:spcBef>
              <a:spcAft>
                <a:spcPts val="0"/>
              </a:spcAft>
              <a:buFont typeface="Arial"/>
              <a:buNone/>
              <a:defRPr/>
            </a:pPr>
            <a:r>
              <a:rPr lang="en-GB" sz="2000" dirty="0" smtClean="0">
                <a:solidFill>
                  <a:srgbClr val="2F2B20"/>
                </a:solidFill>
                <a:latin typeface="Helvetica Neue"/>
                <a:ea typeface="+mn-ea"/>
                <a:cs typeface="Helvetica Neue"/>
              </a:rPr>
              <a:t>It is a 10-week programme with a focus each week linked to the above</a:t>
            </a:r>
            <a:r>
              <a:rPr lang="en-GB" sz="2000" dirty="0" smtClean="0">
                <a:solidFill>
                  <a:schemeClr val="bg1">
                    <a:lumMod val="50000"/>
                  </a:schemeClr>
                </a:solidFill>
                <a:latin typeface="Helvetica Neue"/>
                <a:ea typeface="+mn-ea"/>
                <a:cs typeface="Helvetica Neue"/>
              </a:rPr>
              <a:t>.</a:t>
            </a:r>
            <a:endParaRPr lang="en-GB" sz="2000" dirty="0">
              <a:ea typeface="+mn-ea"/>
              <a:cs typeface="+mn-cs"/>
            </a:endParaRPr>
          </a:p>
        </p:txBody>
      </p:sp>
      <p:sp>
        <p:nvSpPr>
          <p:cNvPr id="62467"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8E3BD50E-BED4-DF4B-B573-3E099706C1C6}" type="slidenum">
              <a:rPr lang="en-US" smtClean="0">
                <a:solidFill>
                  <a:srgbClr val="9A9A9A"/>
                </a:solidFill>
              </a:rPr>
              <a:t>30</a:t>
            </a:fld>
            <a:endParaRPr lang="en-US" dirty="0">
              <a:solidFill>
                <a:srgbClr val="9A9A9A"/>
              </a:solidFill>
            </a:endParaRPr>
          </a:p>
        </p:txBody>
      </p:sp>
    </p:spTree>
    <p:extLst>
      <p:ext uri="{BB962C8B-B14F-4D97-AF65-F5344CB8AC3E}">
        <p14:creationId xmlns:p14="http://schemas.microsoft.com/office/powerpoint/2010/main" val="1086339342"/>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wipe(down)">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1143000"/>
          </a:xfrm>
        </p:spPr>
        <p:txBody>
          <a:bodyPr/>
          <a:lstStyle/>
          <a:p>
            <a:r>
              <a:rPr lang="en-US" dirty="0" smtClean="0"/>
              <a:t>Games and activities</a:t>
            </a:r>
            <a:endParaRPr lang="en-US" dirty="0"/>
          </a:p>
        </p:txBody>
      </p:sp>
      <p:sp>
        <p:nvSpPr>
          <p:cNvPr id="3" name="Content Placeholder 2"/>
          <p:cNvSpPr>
            <a:spLocks noGrp="1"/>
          </p:cNvSpPr>
          <p:nvPr>
            <p:ph idx="1"/>
          </p:nvPr>
        </p:nvSpPr>
        <p:spPr>
          <a:xfrm>
            <a:off x="457200" y="1142999"/>
            <a:ext cx="7620000" cy="5527639"/>
          </a:xfrm>
        </p:spPr>
        <p:txBody>
          <a:bodyPr>
            <a:normAutofit/>
          </a:bodyPr>
          <a:lstStyle/>
          <a:p>
            <a:pPr marL="114300" indent="0">
              <a:buNone/>
            </a:pPr>
            <a:r>
              <a:rPr lang="en-US" b="1" dirty="0" smtClean="0"/>
              <a:t>Attention and listening</a:t>
            </a:r>
          </a:p>
          <a:p>
            <a:pPr marL="114300" indent="0">
              <a:buNone/>
            </a:pPr>
            <a:r>
              <a:rPr lang="en-US" dirty="0" smtClean="0"/>
              <a:t>Listening walk  /</a:t>
            </a:r>
            <a:r>
              <a:rPr lang="en-US" dirty="0" err="1" smtClean="0"/>
              <a:t>Mr</a:t>
            </a:r>
            <a:r>
              <a:rPr lang="en-US" dirty="0" smtClean="0"/>
              <a:t> Bear went shopping and bought ….</a:t>
            </a:r>
          </a:p>
          <a:p>
            <a:pPr marL="114300" indent="0">
              <a:buNone/>
            </a:pPr>
            <a:r>
              <a:rPr lang="en-US" dirty="0" smtClean="0"/>
              <a:t>For her birthday Sally got …</a:t>
            </a:r>
          </a:p>
          <a:p>
            <a:pPr marL="114300" indent="0">
              <a:buNone/>
            </a:pPr>
            <a:r>
              <a:rPr lang="en-US" dirty="0" smtClean="0"/>
              <a:t>Copy me (instruments behind a barrier game)</a:t>
            </a:r>
          </a:p>
          <a:p>
            <a:pPr marL="114300" indent="0">
              <a:buNone/>
            </a:pPr>
            <a:r>
              <a:rPr lang="en-US" b="1" dirty="0" smtClean="0"/>
              <a:t>Vocabulary</a:t>
            </a:r>
          </a:p>
          <a:p>
            <a:pPr marL="114300" indent="0">
              <a:buNone/>
            </a:pPr>
            <a:r>
              <a:rPr lang="en-US" dirty="0" smtClean="0"/>
              <a:t>Action time / word magic</a:t>
            </a:r>
          </a:p>
          <a:p>
            <a:pPr marL="114300" indent="0">
              <a:buNone/>
            </a:pPr>
            <a:r>
              <a:rPr lang="en-US" b="1" dirty="0" smtClean="0"/>
              <a:t>Building sentences </a:t>
            </a:r>
            <a:endParaRPr lang="en-US" dirty="0"/>
          </a:p>
          <a:p>
            <a:pPr marL="114300" indent="0">
              <a:buNone/>
            </a:pPr>
            <a:r>
              <a:rPr lang="en-US" dirty="0" smtClean="0"/>
              <a:t>Guess what / add an adjective / barrier games</a:t>
            </a:r>
          </a:p>
          <a:p>
            <a:pPr marL="114300" indent="0">
              <a:buNone/>
            </a:pPr>
            <a:r>
              <a:rPr lang="en-US" b="1" dirty="0" smtClean="0"/>
              <a:t>Telling stories </a:t>
            </a:r>
            <a:endParaRPr lang="en-US" dirty="0"/>
          </a:p>
          <a:p>
            <a:pPr marL="114300" indent="0">
              <a:buNone/>
            </a:pPr>
            <a:r>
              <a:rPr lang="en-US" dirty="0" smtClean="0"/>
              <a:t>Becoming a storyteller (who, what, where, when, how)</a:t>
            </a:r>
          </a:p>
          <a:p>
            <a:pPr marL="114300" indent="0">
              <a:buNone/>
            </a:pPr>
            <a:r>
              <a:rPr lang="en-US" b="1" dirty="0" smtClean="0"/>
              <a:t>Conversations</a:t>
            </a:r>
          </a:p>
          <a:p>
            <a:pPr marL="114300" indent="0">
              <a:buNone/>
            </a:pPr>
            <a:r>
              <a:rPr lang="en-US" dirty="0" smtClean="0"/>
              <a:t>Loves and hates / what’s my job / special person / fruit salad.</a:t>
            </a:r>
            <a:endParaRPr lang="en-US" dirty="0"/>
          </a:p>
        </p:txBody>
      </p:sp>
    </p:spTree>
    <p:extLst>
      <p:ext uri="{BB962C8B-B14F-4D97-AF65-F5344CB8AC3E}">
        <p14:creationId xmlns:p14="http://schemas.microsoft.com/office/powerpoint/2010/main" val="37804804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idx="4294967295"/>
          </p:nvPr>
        </p:nvSpPr>
        <p:spPr>
          <a:xfrm>
            <a:off x="0" y="0"/>
            <a:ext cx="5651500" cy="1989138"/>
          </a:xfrm>
        </p:spPr>
        <p:txBody>
          <a:bodyPr lIns="540000" anchor="b"/>
          <a:lstStyle/>
          <a:p>
            <a:pPr algn="l" eaLnBrk="1" hangingPunct="1"/>
            <a:r>
              <a:rPr lang="en-GB" sz="3900" dirty="0" smtClean="0">
                <a:solidFill>
                  <a:srgbClr val="0E76BC"/>
                </a:solidFill>
                <a:latin typeface="Helvetica Neue" pitchFamily="124" charset="0"/>
                <a:ea typeface="ＭＳ Ｐゴシック" pitchFamily="34" charset="-128"/>
              </a:rPr>
              <a:t>Teaching vocabulary using word magic  </a:t>
            </a:r>
          </a:p>
        </p:txBody>
      </p:sp>
      <p:sp>
        <p:nvSpPr>
          <p:cNvPr id="86018" name="Content Placeholder 2"/>
          <p:cNvSpPr>
            <a:spLocks noGrp="1"/>
          </p:cNvSpPr>
          <p:nvPr>
            <p:ph idx="4294967295"/>
          </p:nvPr>
        </p:nvSpPr>
        <p:spPr>
          <a:xfrm>
            <a:off x="0" y="2132855"/>
            <a:ext cx="8747125" cy="4296541"/>
          </a:xfrm>
        </p:spPr>
        <p:txBody>
          <a:bodyPr lIns="540000">
            <a:normAutofit lnSpcReduction="10000"/>
          </a:bodyPr>
          <a:lstStyle/>
          <a:p>
            <a:pPr eaLnBrk="1" hangingPunct="1">
              <a:spcBef>
                <a:spcPts val="450"/>
              </a:spcBef>
              <a:buFontTx/>
              <a:buAutoNum type="arabicPeriod"/>
            </a:pPr>
            <a:r>
              <a:rPr lang="en-US" sz="2000" dirty="0" smtClean="0">
                <a:solidFill>
                  <a:schemeClr val="bg1">
                    <a:lumMod val="50000"/>
                  </a:schemeClr>
                </a:solidFill>
                <a:latin typeface="Helvetica Neue" pitchFamily="124" charset="0"/>
                <a:ea typeface="ＭＳ Ｐゴシック" pitchFamily="34" charset="-128"/>
              </a:rPr>
              <a:t>Today</a:t>
            </a:r>
            <a:r>
              <a:rPr lang="en-GB" altLang="en-US" sz="2000" dirty="0" smtClean="0">
                <a:solidFill>
                  <a:schemeClr val="bg1">
                    <a:lumMod val="50000"/>
                  </a:schemeClr>
                </a:solidFill>
                <a:latin typeface="Helvetica Neue" pitchFamily="124" charset="0"/>
                <a:ea typeface="ＭＳ Ｐゴシック" pitchFamily="34" charset="-128"/>
              </a:rPr>
              <a:t>’</a:t>
            </a:r>
            <a:r>
              <a:rPr lang="en-US" altLang="ja-JP" sz="2000" dirty="0" smtClean="0">
                <a:solidFill>
                  <a:schemeClr val="bg1">
                    <a:lumMod val="50000"/>
                  </a:schemeClr>
                </a:solidFill>
                <a:latin typeface="Helvetica Neue" pitchFamily="124" charset="0"/>
                <a:ea typeface="ＭＳ Ｐゴシック" pitchFamily="34" charset="-128"/>
              </a:rPr>
              <a:t>s new word is pineapple</a:t>
            </a:r>
          </a:p>
          <a:p>
            <a:pPr eaLnBrk="1" hangingPunct="1">
              <a:spcBef>
                <a:spcPts val="450"/>
              </a:spcBef>
              <a:buFontTx/>
              <a:buAutoNum type="arabicPeriod"/>
            </a:pPr>
            <a:r>
              <a:rPr lang="en-US" sz="2000" dirty="0" smtClean="0">
                <a:solidFill>
                  <a:schemeClr val="bg1">
                    <a:lumMod val="50000"/>
                  </a:schemeClr>
                </a:solidFill>
                <a:latin typeface="Helvetica Neue" pitchFamily="124" charset="0"/>
                <a:ea typeface="ＭＳ Ｐゴシック" pitchFamily="34" charset="-128"/>
              </a:rPr>
              <a:t>Have you heard the word pineapple before?</a:t>
            </a:r>
          </a:p>
          <a:p>
            <a:pPr eaLnBrk="1" hangingPunct="1">
              <a:spcBef>
                <a:spcPts val="450"/>
              </a:spcBef>
              <a:buFontTx/>
              <a:buAutoNum type="arabicPeriod"/>
            </a:pPr>
            <a:r>
              <a:rPr lang="en-US" sz="2000" dirty="0" smtClean="0">
                <a:solidFill>
                  <a:schemeClr val="bg1">
                    <a:lumMod val="50000"/>
                  </a:schemeClr>
                </a:solidFill>
                <a:latin typeface="Helvetica Neue" pitchFamily="124" charset="0"/>
                <a:ea typeface="ＭＳ Ｐゴシック" pitchFamily="34" charset="-128"/>
              </a:rPr>
              <a:t>What do you know about pineapples? Go through the template – describe it, what do we do with it…</a:t>
            </a:r>
            <a:r>
              <a:rPr lang="en-US" sz="2000" dirty="0" err="1" smtClean="0">
                <a:solidFill>
                  <a:schemeClr val="bg1">
                    <a:lumMod val="50000"/>
                  </a:schemeClr>
                </a:solidFill>
                <a:latin typeface="Helvetica Neue" pitchFamily="124" charset="0"/>
                <a:ea typeface="ＭＳ Ｐゴシック" pitchFamily="34" charset="-128"/>
              </a:rPr>
              <a:t>etc</a:t>
            </a:r>
            <a:endParaRPr lang="en-US" sz="2000" dirty="0" smtClean="0">
              <a:solidFill>
                <a:schemeClr val="bg1">
                  <a:lumMod val="50000"/>
                </a:schemeClr>
              </a:solidFill>
              <a:latin typeface="Helvetica Neue" pitchFamily="124" charset="0"/>
              <a:ea typeface="ＭＳ Ｐゴシック" pitchFamily="34" charset="-128"/>
            </a:endParaRPr>
          </a:p>
          <a:p>
            <a:pPr eaLnBrk="1" hangingPunct="1">
              <a:spcBef>
                <a:spcPts val="450"/>
              </a:spcBef>
              <a:buFontTx/>
              <a:buAutoNum type="arabicPeriod"/>
            </a:pPr>
            <a:r>
              <a:rPr lang="en-US" sz="2000" dirty="0" smtClean="0">
                <a:solidFill>
                  <a:schemeClr val="bg1">
                    <a:lumMod val="50000"/>
                  </a:schemeClr>
                </a:solidFill>
                <a:latin typeface="Helvetica Neue" pitchFamily="124" charset="0"/>
                <a:ea typeface="ＭＳ Ｐゴシック" pitchFamily="34" charset="-128"/>
              </a:rPr>
              <a:t>When you reach</a:t>
            </a:r>
            <a:r>
              <a:rPr lang="ja-JP" altLang="en-US" sz="2000" dirty="0" smtClean="0">
                <a:solidFill>
                  <a:schemeClr val="bg1">
                    <a:lumMod val="50000"/>
                  </a:schemeClr>
                </a:solidFill>
                <a:latin typeface="Helvetica Neue" pitchFamily="124" charset="0"/>
                <a:ea typeface="ＭＳ Ｐゴシック" pitchFamily="34" charset="-128"/>
              </a:rPr>
              <a:t> </a:t>
            </a:r>
            <a:r>
              <a:rPr lang="en-GB" altLang="ja-JP" sz="2000" dirty="0" smtClean="0">
                <a:solidFill>
                  <a:schemeClr val="bg1">
                    <a:lumMod val="50000"/>
                  </a:schemeClr>
                </a:solidFill>
                <a:latin typeface="Helvetica Neue" pitchFamily="124" charset="0"/>
                <a:ea typeface="ＭＳ Ｐゴシック" pitchFamily="34" charset="-128"/>
              </a:rPr>
              <a:t>‘</a:t>
            </a:r>
            <a:r>
              <a:rPr lang="en-US" altLang="ja-JP" sz="2000" dirty="0" smtClean="0">
                <a:solidFill>
                  <a:schemeClr val="bg1">
                    <a:lumMod val="50000"/>
                  </a:schemeClr>
                </a:solidFill>
                <a:latin typeface="Helvetica Neue" pitchFamily="124" charset="0"/>
                <a:ea typeface="ＭＳ Ｐゴシック" pitchFamily="34" charset="-128"/>
              </a:rPr>
              <a:t>anything else’ talk about the sounds in the word</a:t>
            </a:r>
          </a:p>
          <a:p>
            <a:pPr eaLnBrk="1" hangingPunct="1">
              <a:spcBef>
                <a:spcPts val="450"/>
              </a:spcBef>
              <a:buFontTx/>
              <a:buAutoNum type="arabicPeriod"/>
            </a:pPr>
            <a:r>
              <a:rPr lang="en-US" sz="2000" dirty="0" smtClean="0">
                <a:solidFill>
                  <a:schemeClr val="bg1">
                    <a:lumMod val="50000"/>
                  </a:schemeClr>
                </a:solidFill>
                <a:latin typeface="Helvetica Neue" pitchFamily="124" charset="0"/>
                <a:ea typeface="ＭＳ Ｐゴシック" pitchFamily="34" charset="-128"/>
              </a:rPr>
              <a:t>Then it’s</a:t>
            </a:r>
            <a:r>
              <a:rPr lang="en-US" altLang="ja-JP" sz="2000" dirty="0" smtClean="0">
                <a:solidFill>
                  <a:schemeClr val="bg1">
                    <a:lumMod val="50000"/>
                  </a:schemeClr>
                </a:solidFill>
                <a:latin typeface="Helvetica Neue" pitchFamily="124" charset="0"/>
                <a:ea typeface="ＭＳ Ｐゴシック" pitchFamily="34" charset="-128"/>
              </a:rPr>
              <a:t> down to practice: </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Put it in a sentence </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Put it in a rhyme</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Use it in the classroom</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Write it for your word bank</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Put it on the word wall</a:t>
            </a:r>
          </a:p>
          <a:p>
            <a:pPr marL="633413" lvl="1" eaLnBrk="1" hangingPunct="1">
              <a:spcBef>
                <a:spcPts val="450"/>
              </a:spcBef>
              <a:buSzPct val="60000"/>
              <a:buFont typeface="Wingdings" pitchFamily="2" charset="2"/>
              <a:buChar char=""/>
            </a:pPr>
            <a:r>
              <a:rPr lang="en-US" sz="2000" dirty="0" smtClean="0">
                <a:solidFill>
                  <a:schemeClr val="bg1">
                    <a:lumMod val="50000"/>
                  </a:schemeClr>
                </a:solidFill>
                <a:latin typeface="Helvetica Neue" pitchFamily="124" charset="0"/>
                <a:ea typeface="ヒラギノ角ゴ Pro W3" pitchFamily="124" charset="-128"/>
              </a:rPr>
              <a:t>Use it on your topic table</a:t>
            </a:r>
          </a:p>
        </p:txBody>
      </p:sp>
      <p:sp>
        <p:nvSpPr>
          <p:cNvPr id="86019" name="Slide Number Placeholder 4"/>
          <p:cNvSpPr>
            <a:spLocks noGrp="1"/>
          </p:cNvSpPr>
          <p:nvPr>
            <p:ph type="sldNum" sz="quarter" idx="4294967295"/>
          </p:nvPr>
        </p:nvSpPr>
        <p:spPr bwMode="auto">
          <a:xfrm>
            <a:off x="7010400" y="6356350"/>
            <a:ext cx="2133600" cy="365125"/>
          </a:xfrm>
          <a:noFill/>
          <a:ln>
            <a:miter lim="800000"/>
            <a:headEnd/>
            <a:tailEnd/>
          </a:ln>
        </p:spPr>
        <p:txBody>
          <a:bodyPr/>
          <a:lstStyle/>
          <a:p>
            <a:fld id="{E9CE48F2-5777-A04D-8774-5494155537E5}" type="slidenum">
              <a:rPr lang="en-US" smtClean="0">
                <a:solidFill>
                  <a:srgbClr val="9A9A9A"/>
                </a:solidFill>
              </a:rPr>
              <a:t>32</a:t>
            </a:fld>
            <a:endParaRPr lang="en-US" dirty="0">
              <a:solidFill>
                <a:srgbClr val="9A9A9A"/>
              </a:solidFill>
            </a:endParaRPr>
          </a:p>
        </p:txBody>
      </p:sp>
      <p:sp>
        <p:nvSpPr>
          <p:cNvPr id="5" name="Rounded Rectangle 4"/>
          <p:cNvSpPr/>
          <p:nvPr/>
        </p:nvSpPr>
        <p:spPr>
          <a:xfrm>
            <a:off x="467544" y="188640"/>
            <a:ext cx="2664296" cy="504056"/>
          </a:xfrm>
          <a:prstGeom prst="roundRect">
            <a:avLst/>
          </a:prstGeom>
          <a:solidFill>
            <a:srgbClr val="0E76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dirty="0" smtClean="0"/>
              <a:t>Vocabulary</a:t>
            </a:r>
            <a:endParaRPr lang="en-US" sz="2000" dirty="0"/>
          </a:p>
        </p:txBody>
      </p:sp>
      <p:pic>
        <p:nvPicPr>
          <p:cNvPr id="2" name="Picture 1" descr="_MG_6126-slide35.jpg"/>
          <p:cNvPicPr>
            <a:picLocks noChangeAspect="1"/>
          </p:cNvPicPr>
          <p:nvPr/>
        </p:nvPicPr>
        <p:blipFill rotWithShape="1">
          <a:blip r:embed="rId3" cstate="print">
            <a:extLst>
              <a:ext uri="{28A0092B-C50C-407E-A947-70E740481C1C}">
                <a14:useLocalDpi xmlns:a14="http://schemas.microsoft.com/office/drawing/2010/main" val="0"/>
              </a:ext>
            </a:extLst>
          </a:blip>
          <a:srcRect l="44630" t="14584" r="10833"/>
          <a:stretch/>
        </p:blipFill>
        <p:spPr>
          <a:xfrm>
            <a:off x="6444208" y="3985261"/>
            <a:ext cx="1873998" cy="2396067"/>
          </a:xfrm>
          <a:prstGeom prst="rect">
            <a:avLst/>
          </a:prstGeom>
        </p:spPr>
      </p:pic>
    </p:spTree>
    <p:extLst>
      <p:ext uri="{BB962C8B-B14F-4D97-AF65-F5344CB8AC3E}">
        <p14:creationId xmlns:p14="http://schemas.microsoft.com/office/powerpoint/2010/main" val="24160985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clip_image001"/>
          <p:cNvPicPr>
            <a:picLocks noGrp="1" noChangeAspect="1" noChangeArrowheads="1"/>
          </p:cNvPicPr>
          <p:nvPr>
            <p:ph type="subTitle" idx="1"/>
          </p:nvPr>
        </p:nvPicPr>
        <p:blipFill>
          <a:blip r:embed="rId3" cstate="print"/>
          <a:srcRect/>
          <a:stretch>
            <a:fillRect/>
          </a:stretch>
        </p:blipFill>
        <p:spPr>
          <a:xfrm>
            <a:off x="539750" y="6165850"/>
            <a:ext cx="347663" cy="431800"/>
          </a:xfrm>
        </p:spPr>
      </p:pic>
      <p:sp>
        <p:nvSpPr>
          <p:cNvPr id="6147" name="Text Box 8"/>
          <p:cNvSpPr txBox="1">
            <a:spLocks noChangeArrowheads="1"/>
          </p:cNvSpPr>
          <p:nvPr/>
        </p:nvSpPr>
        <p:spPr bwMode="auto">
          <a:xfrm>
            <a:off x="539552" y="1412776"/>
            <a:ext cx="5182790" cy="4478149"/>
          </a:xfrm>
          <a:prstGeom prst="rect">
            <a:avLst/>
          </a:prstGeom>
          <a:noFill/>
          <a:ln w="9525">
            <a:noFill/>
            <a:miter lim="800000"/>
            <a:headEnd/>
            <a:tailEnd/>
          </a:ln>
        </p:spPr>
        <p:txBody>
          <a:bodyPr wrap="square" lIns="0" rIns="0" bIns="0">
            <a:spAutoFit/>
          </a:bodyPr>
          <a:lstStyle/>
          <a:p>
            <a:pPr lvl="0">
              <a:buFont typeface="Arial" pitchFamily="34" charset="0"/>
              <a:buChar char="•"/>
            </a:pPr>
            <a:r>
              <a:rPr lang="en-US" dirty="0" smtClean="0"/>
              <a:t> Whole school programme at three levels</a:t>
            </a:r>
            <a:r>
              <a:rPr lang="en-GB" dirty="0" smtClean="0"/>
              <a:t> for staff working with children aged 5-11. </a:t>
            </a:r>
          </a:p>
          <a:p>
            <a:pPr lvl="0">
              <a:buFont typeface="Arial" pitchFamily="34" charset="0"/>
              <a:buChar char="•"/>
            </a:pPr>
            <a:endParaRPr lang="en-GB" dirty="0" smtClean="0"/>
          </a:p>
          <a:p>
            <a:pPr lvl="0">
              <a:buFont typeface="Arial" pitchFamily="34" charset="0"/>
              <a:buChar char="•"/>
            </a:pPr>
            <a:r>
              <a:rPr lang="en-GB" dirty="0" smtClean="0"/>
              <a:t> Improves staff knowledge and understanding of speech, language and communication and embeds learning through: </a:t>
            </a:r>
          </a:p>
          <a:p>
            <a:pPr lvl="2">
              <a:buFont typeface="Arial" pitchFamily="34" charset="0"/>
              <a:buChar char="•"/>
            </a:pPr>
            <a:r>
              <a:rPr lang="en-GB" dirty="0" smtClean="0"/>
              <a:t> auditing whole school practice</a:t>
            </a:r>
          </a:p>
          <a:p>
            <a:pPr lvl="2">
              <a:buFont typeface="Arial" pitchFamily="34" charset="0"/>
              <a:buChar char="•"/>
            </a:pPr>
            <a:r>
              <a:rPr lang="en-GB" dirty="0" smtClean="0"/>
              <a:t> creating an action plan for accreditation</a:t>
            </a:r>
          </a:p>
          <a:p>
            <a:pPr lvl="2">
              <a:buFont typeface="Arial" pitchFamily="34" charset="0"/>
              <a:buChar char="•"/>
            </a:pPr>
            <a:r>
              <a:rPr lang="en-GB" dirty="0" smtClean="0"/>
              <a:t> training follow-up activities </a:t>
            </a:r>
          </a:p>
          <a:p>
            <a:pPr lvl="2">
              <a:buFont typeface="Arial" pitchFamily="34" charset="0"/>
              <a:buChar char="•"/>
            </a:pPr>
            <a:r>
              <a:rPr lang="en-GB" dirty="0" smtClean="0"/>
              <a:t> a personal action plan. </a:t>
            </a:r>
          </a:p>
          <a:p>
            <a:pPr lvl="0">
              <a:buFont typeface="Arial" pitchFamily="34" charset="0"/>
              <a:buChar char="•"/>
            </a:pPr>
            <a:endParaRPr lang="en-GB" i="1" dirty="0" smtClean="0"/>
          </a:p>
          <a:p>
            <a:pPr lvl="0">
              <a:buFont typeface="Arial" pitchFamily="34" charset="0"/>
              <a:buChar char="•"/>
            </a:pPr>
            <a:r>
              <a:rPr lang="en-GB" i="1" dirty="0" smtClean="0"/>
              <a:t> Primary Talk</a:t>
            </a:r>
            <a:r>
              <a:rPr lang="en-GB" dirty="0" smtClean="0"/>
              <a:t> can help schools to create an environment that develops language and communication skills for all children, and ensures effective school based provision for children with speech, language and communication needs. </a:t>
            </a:r>
            <a:endParaRPr lang="en-GB" dirty="0"/>
          </a:p>
        </p:txBody>
      </p:sp>
      <p:sp>
        <p:nvSpPr>
          <p:cNvPr id="6148" name="Text Box 6"/>
          <p:cNvSpPr txBox="1">
            <a:spLocks noChangeArrowheads="1"/>
          </p:cNvSpPr>
          <p:nvPr/>
        </p:nvSpPr>
        <p:spPr bwMode="auto">
          <a:xfrm>
            <a:off x="1260475" y="6300788"/>
            <a:ext cx="5902325" cy="152400"/>
          </a:xfrm>
          <a:prstGeom prst="rect">
            <a:avLst/>
          </a:prstGeom>
          <a:noFill/>
          <a:ln w="9525">
            <a:noFill/>
            <a:miter lim="800000"/>
            <a:headEnd/>
            <a:tailEnd/>
          </a:ln>
        </p:spPr>
        <p:txBody>
          <a:bodyPr lIns="0" tIns="0" rIns="0" bIns="0">
            <a:spAutoFit/>
          </a:bodyPr>
          <a:lstStyle/>
          <a:p>
            <a:pPr>
              <a:spcBef>
                <a:spcPct val="50000"/>
              </a:spcBef>
            </a:pPr>
            <a:r>
              <a:rPr lang="en-GB" sz="1000" b="1" dirty="0">
                <a:solidFill>
                  <a:srgbClr val="660066"/>
                </a:solidFill>
                <a:latin typeface="Helvetica" charset="0"/>
              </a:rPr>
              <a:t>© I CAN </a:t>
            </a:r>
            <a:r>
              <a:rPr lang="en-GB" sz="1000" b="1" dirty="0" smtClean="0">
                <a:solidFill>
                  <a:srgbClr val="660066"/>
                </a:solidFill>
                <a:latin typeface="Helvetica" charset="0"/>
              </a:rPr>
              <a:t>2013</a:t>
            </a:r>
            <a:endParaRPr lang="en-GB" sz="1000" dirty="0">
              <a:solidFill>
                <a:srgbClr val="660066"/>
              </a:solidFill>
              <a:latin typeface="Helvetica" charset="0"/>
            </a:endParaRPr>
          </a:p>
        </p:txBody>
      </p:sp>
      <p:sp>
        <p:nvSpPr>
          <p:cNvPr id="6149" name="Text Box 7"/>
          <p:cNvSpPr txBox="1">
            <a:spLocks noChangeArrowheads="1"/>
          </p:cNvSpPr>
          <p:nvPr/>
        </p:nvSpPr>
        <p:spPr bwMode="auto">
          <a:xfrm>
            <a:off x="539750" y="900113"/>
            <a:ext cx="8424863" cy="369887"/>
          </a:xfrm>
          <a:prstGeom prst="rect">
            <a:avLst/>
          </a:prstGeom>
          <a:noFill/>
          <a:ln w="9525">
            <a:noFill/>
            <a:miter lim="800000"/>
            <a:headEnd/>
            <a:tailEnd/>
          </a:ln>
        </p:spPr>
        <p:txBody>
          <a:bodyPr lIns="0" tIns="0" rIns="0" bIns="0">
            <a:spAutoFit/>
          </a:bodyPr>
          <a:lstStyle/>
          <a:p>
            <a:pPr>
              <a:spcBef>
                <a:spcPct val="50000"/>
              </a:spcBef>
            </a:pPr>
            <a:r>
              <a:rPr lang="en-GB" sz="2400" dirty="0" smtClean="0">
                <a:solidFill>
                  <a:srgbClr val="660066"/>
                </a:solidFill>
                <a:latin typeface="Softmachine" charset="0"/>
              </a:rPr>
              <a:t>What is </a:t>
            </a:r>
            <a:r>
              <a:rPr lang="en-GB" sz="2400" i="1" dirty="0" smtClean="0">
                <a:solidFill>
                  <a:srgbClr val="660066"/>
                </a:solidFill>
                <a:latin typeface="Softmachine" charset="0"/>
              </a:rPr>
              <a:t>Primary Talk</a:t>
            </a:r>
            <a:r>
              <a:rPr lang="en-GB" sz="2400" dirty="0" smtClean="0">
                <a:solidFill>
                  <a:srgbClr val="660066"/>
                </a:solidFill>
                <a:latin typeface="Softmachine" charset="0"/>
              </a:rPr>
              <a:t>?</a:t>
            </a:r>
            <a:endParaRPr lang="en-GB" sz="2400" dirty="0">
              <a:solidFill>
                <a:srgbClr val="660066"/>
              </a:solidFill>
              <a:latin typeface="Softmachine" charset="0"/>
            </a:endParaRPr>
          </a:p>
        </p:txBody>
      </p:sp>
      <p:sp>
        <p:nvSpPr>
          <p:cNvPr id="6150" name="Slide Number Placeholder 7"/>
          <p:cNvSpPr txBox="1">
            <a:spLocks noGrp="1"/>
          </p:cNvSpPr>
          <p:nvPr/>
        </p:nvSpPr>
        <p:spPr bwMode="auto">
          <a:xfrm>
            <a:off x="8280400" y="6300788"/>
            <a:ext cx="360363" cy="358775"/>
          </a:xfrm>
          <a:prstGeom prst="rect">
            <a:avLst/>
          </a:prstGeom>
          <a:noFill/>
          <a:ln w="9525">
            <a:noFill/>
            <a:miter lim="800000"/>
            <a:headEnd/>
            <a:tailEnd/>
          </a:ln>
        </p:spPr>
        <p:txBody>
          <a:bodyPr lIns="0" tIns="0" rIns="0" bIns="0"/>
          <a:lstStyle/>
          <a:p>
            <a:pPr algn="r"/>
            <a:fld id="{75DB1B38-43F8-462C-95A9-2607BADCBCAF}" type="slidenum">
              <a:rPr lang="en-GB" sz="1000" b="1">
                <a:solidFill>
                  <a:srgbClr val="660066"/>
                </a:solidFill>
                <a:latin typeface="Helvetica" charset="0"/>
              </a:rPr>
              <a:pPr algn="r"/>
              <a:t>33</a:t>
            </a:fld>
            <a:endParaRPr lang="en-GB" sz="1000" b="1">
              <a:solidFill>
                <a:srgbClr val="660066"/>
              </a:solidFill>
              <a:latin typeface="Helvetica" charset="0"/>
            </a:endParaRPr>
          </a:p>
        </p:txBody>
      </p:sp>
      <p:pic>
        <p:nvPicPr>
          <p:cNvPr id="6151" name="Picture 8" descr="PPT_logo.jpg"/>
          <p:cNvPicPr>
            <a:picLocks noChangeAspect="1"/>
          </p:cNvPicPr>
          <p:nvPr/>
        </p:nvPicPr>
        <p:blipFill>
          <a:blip r:embed="rId4" cstate="print"/>
          <a:srcRect/>
          <a:stretch>
            <a:fillRect/>
          </a:stretch>
        </p:blipFill>
        <p:spPr bwMode="auto">
          <a:xfrm>
            <a:off x="6629400" y="238125"/>
            <a:ext cx="2266950" cy="676275"/>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5796136" y="1484784"/>
            <a:ext cx="3052957" cy="4320480"/>
          </a:xfrm>
          <a:prstGeom prst="rect">
            <a:avLst/>
          </a:prstGeom>
          <a:noFill/>
          <a:ln w="9525">
            <a:noFill/>
            <a:miter lim="800000"/>
            <a:headEnd/>
            <a:tailEnd/>
          </a:ln>
        </p:spPr>
      </p:pic>
    </p:spTree>
    <p:extLst>
      <p:ext uri="{BB962C8B-B14F-4D97-AF65-F5344CB8AC3E}">
        <p14:creationId xmlns:p14="http://schemas.microsoft.com/office/powerpoint/2010/main" val="89948366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Recipe for good listening</a:t>
            </a:r>
            <a:endParaRPr lang="en-US" dirty="0"/>
          </a:p>
        </p:txBody>
      </p:sp>
      <p:sp>
        <p:nvSpPr>
          <p:cNvPr id="3" name="Content Placeholder 2"/>
          <p:cNvSpPr>
            <a:spLocks noGrp="1"/>
          </p:cNvSpPr>
          <p:nvPr>
            <p:ph idx="1"/>
          </p:nvPr>
        </p:nvSpPr>
        <p:spPr/>
        <p:txBody>
          <a:bodyPr>
            <a:normAutofit/>
          </a:bodyPr>
          <a:lstStyle/>
          <a:p>
            <a:r>
              <a:rPr lang="en-US" sz="3600" dirty="0" smtClean="0"/>
              <a:t>What do good listeners do?</a:t>
            </a:r>
          </a:p>
          <a:p>
            <a:pPr marL="114300" indent="0">
              <a:buNone/>
            </a:pPr>
            <a:endParaRPr lang="en-US" sz="3600" dirty="0" smtClean="0"/>
          </a:p>
          <a:p>
            <a:r>
              <a:rPr lang="en-US" sz="3600" dirty="0" smtClean="0"/>
              <a:t>What do good listeners look like?</a:t>
            </a:r>
          </a:p>
          <a:p>
            <a:pPr marL="114300" indent="0">
              <a:buNone/>
            </a:pPr>
            <a:endParaRPr lang="en-US" sz="3600" dirty="0" smtClean="0"/>
          </a:p>
          <a:p>
            <a:r>
              <a:rPr lang="en-US" sz="3600" dirty="0" smtClean="0"/>
              <a:t>What do good listeners sound like?</a:t>
            </a:r>
          </a:p>
          <a:p>
            <a:endParaRPr lang="en-US" sz="3600" dirty="0"/>
          </a:p>
          <a:p>
            <a:pPr marL="114300" indent="0">
              <a:buNone/>
            </a:pPr>
            <a:r>
              <a:rPr lang="en-US" dirty="0"/>
              <a:t>http://</a:t>
            </a:r>
            <a:r>
              <a:rPr lang="en-US" dirty="0" err="1"/>
              <a:t>www.thecommunicationtrust.org.uk</a:t>
            </a:r>
            <a:r>
              <a:rPr lang="en-US" dirty="0"/>
              <a:t>/projects/no-pens-day-</a:t>
            </a:r>
            <a:r>
              <a:rPr lang="en-US" dirty="0" err="1"/>
              <a:t>wednesday</a:t>
            </a:r>
            <a:r>
              <a:rPr lang="en-US" dirty="0"/>
              <a:t>/</a:t>
            </a:r>
          </a:p>
        </p:txBody>
      </p:sp>
    </p:spTree>
    <p:extLst>
      <p:ext uri="{BB962C8B-B14F-4D97-AF65-F5344CB8AC3E}">
        <p14:creationId xmlns:p14="http://schemas.microsoft.com/office/powerpoint/2010/main" val="83286471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Posters and prompts</a:t>
            </a:r>
            <a:endParaRPr lang="en-US" dirty="0"/>
          </a:p>
        </p:txBody>
      </p:sp>
      <p:sp>
        <p:nvSpPr>
          <p:cNvPr id="3" name="Content Placeholder 2"/>
          <p:cNvSpPr>
            <a:spLocks noGrp="1"/>
          </p:cNvSpPr>
          <p:nvPr>
            <p:ph idx="1"/>
          </p:nvPr>
        </p:nvSpPr>
        <p:spPr/>
        <p:txBody>
          <a:bodyPr/>
          <a:lstStyle/>
          <a:p>
            <a:pPr marL="114300" indent="0">
              <a:buNone/>
            </a:pPr>
            <a:r>
              <a:rPr lang="en-GB" i="1" dirty="0"/>
              <a:t>T</a:t>
            </a:r>
            <a:r>
              <a:rPr lang="en-GB" i="1" dirty="0" smtClean="0"/>
              <a:t>he </a:t>
            </a:r>
            <a:r>
              <a:rPr lang="en-GB" i="1" dirty="0"/>
              <a:t>Oral Resource Book by First Steps (1994). Heinemann Publications.</a:t>
            </a:r>
            <a:endParaRPr lang="en-GB" dirty="0"/>
          </a:p>
          <a:p>
            <a:endParaRPr lang="en-GB" dirty="0"/>
          </a:p>
          <a:p>
            <a:r>
              <a:rPr lang="en-GB" i="1" dirty="0"/>
              <a:t>Am I a good listener?</a:t>
            </a:r>
            <a:endParaRPr lang="en-GB" dirty="0"/>
          </a:p>
          <a:p>
            <a:pPr lvl="0"/>
            <a:r>
              <a:rPr lang="en-GB" i="1" dirty="0"/>
              <a:t>Do I like to listen to my friends when they talk to me?</a:t>
            </a:r>
            <a:endParaRPr lang="en-GB" dirty="0"/>
          </a:p>
          <a:p>
            <a:pPr lvl="0"/>
            <a:r>
              <a:rPr lang="en-GB" i="1" dirty="0"/>
              <a:t>Do I try to understand what people are saying?</a:t>
            </a:r>
            <a:endParaRPr lang="en-GB" dirty="0"/>
          </a:p>
          <a:p>
            <a:pPr lvl="0"/>
            <a:r>
              <a:rPr lang="en-GB" i="1" dirty="0"/>
              <a:t>Do I look at the speaker?</a:t>
            </a:r>
            <a:endParaRPr lang="en-GB" dirty="0"/>
          </a:p>
          <a:p>
            <a:pPr lvl="0"/>
            <a:r>
              <a:rPr lang="en-GB" i="1" dirty="0"/>
              <a:t>Do I ask questions to encourage speakers to explain their ideas?</a:t>
            </a:r>
            <a:endParaRPr lang="en-GB" dirty="0"/>
          </a:p>
          <a:p>
            <a:pPr marL="114300" indent="0">
              <a:buNone/>
            </a:pPr>
            <a:endParaRPr lang="en-US" dirty="0"/>
          </a:p>
        </p:txBody>
      </p:sp>
    </p:spTree>
    <p:extLst>
      <p:ext uri="{BB962C8B-B14F-4D97-AF65-F5344CB8AC3E}">
        <p14:creationId xmlns:p14="http://schemas.microsoft.com/office/powerpoint/2010/main" val="173703893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8"/>
          <p:cNvSpPr txBox="1">
            <a:spLocks noChangeArrowheads="1"/>
          </p:cNvSpPr>
          <p:nvPr/>
        </p:nvSpPr>
        <p:spPr bwMode="auto">
          <a:xfrm>
            <a:off x="539750" y="1800225"/>
            <a:ext cx="7613650" cy="374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sz="1800" b="1">
                <a:latin typeface="Helvetica" charset="0"/>
                <a:cs typeface="Helvetica" charset="0"/>
              </a:rPr>
              <a:t>Literacy: </a:t>
            </a:r>
            <a:r>
              <a:rPr lang="en-GB" sz="1800">
                <a:latin typeface="Helvetica" charset="0"/>
                <a:cs typeface="Helvetica" charset="0"/>
              </a:rPr>
              <a:t>there is a clear link between spoken language, speech </a:t>
            </a:r>
            <a:br>
              <a:rPr lang="en-GB" sz="1800">
                <a:latin typeface="Helvetica" charset="0"/>
                <a:cs typeface="Helvetica" charset="0"/>
              </a:rPr>
            </a:br>
            <a:r>
              <a:rPr lang="en-GB" sz="1800">
                <a:latin typeface="Helvetica" charset="0"/>
                <a:cs typeface="Helvetica" charset="0"/>
              </a:rPr>
              <a:t>difficulties and subsequent literacy difficulties. This may involve difficulties with speech sounds, vocabulary, grammar and narrative.</a:t>
            </a:r>
          </a:p>
          <a:p>
            <a:pPr eaLnBrk="1" hangingPunct="1">
              <a:spcBef>
                <a:spcPct val="50000"/>
              </a:spcBef>
            </a:pPr>
            <a:r>
              <a:rPr lang="en-GB" sz="1800" b="1">
                <a:latin typeface="Helvetica" charset="0"/>
                <a:cs typeface="Helvetica" charset="0"/>
              </a:rPr>
              <a:t>Learning: </a:t>
            </a:r>
            <a:r>
              <a:rPr lang="en-GB" sz="1800">
                <a:latin typeface="Helvetica" charset="0"/>
                <a:cs typeface="Helvetica" charset="0"/>
              </a:rPr>
              <a:t>language is the main tool through which children learn. Difficulties include understanding instructions and lesson content, </a:t>
            </a:r>
            <a:br>
              <a:rPr lang="en-GB" sz="1800">
                <a:latin typeface="Helvetica" charset="0"/>
                <a:cs typeface="Helvetica" charset="0"/>
              </a:rPr>
            </a:br>
            <a:r>
              <a:rPr lang="en-GB" sz="1800">
                <a:latin typeface="Helvetica" charset="0"/>
                <a:cs typeface="Helvetica" charset="0"/>
              </a:rPr>
              <a:t>joining in with discussions.</a:t>
            </a:r>
          </a:p>
          <a:p>
            <a:pPr eaLnBrk="1" hangingPunct="1">
              <a:spcBef>
                <a:spcPct val="50000"/>
              </a:spcBef>
            </a:pPr>
            <a:r>
              <a:rPr lang="en-GB" sz="1800" b="1">
                <a:latin typeface="Helvetica" charset="0"/>
                <a:cs typeface="Helvetica" charset="0"/>
              </a:rPr>
              <a:t>Social development: </a:t>
            </a:r>
            <a:r>
              <a:rPr lang="en-GB" sz="1800">
                <a:latin typeface="Helvetica" charset="0"/>
                <a:cs typeface="Helvetica" charset="0"/>
              </a:rPr>
              <a:t>difficulties with friendships</a:t>
            </a:r>
          </a:p>
          <a:p>
            <a:pPr eaLnBrk="1" hangingPunct="1">
              <a:spcBef>
                <a:spcPct val="50000"/>
              </a:spcBef>
            </a:pPr>
            <a:r>
              <a:rPr lang="en-GB" sz="1800" b="1">
                <a:latin typeface="Helvetica" charset="0"/>
                <a:cs typeface="Helvetica" charset="0"/>
              </a:rPr>
              <a:t>Emotions and behaviour: </a:t>
            </a:r>
            <a:r>
              <a:rPr lang="en-GB" sz="1800">
                <a:latin typeface="Helvetica" charset="0"/>
                <a:cs typeface="Helvetica" charset="0"/>
              </a:rPr>
              <a:t>difficulties with managing emotions, problem solving and working out differences </a:t>
            </a:r>
          </a:p>
          <a:p>
            <a:pPr eaLnBrk="1" hangingPunct="1">
              <a:spcBef>
                <a:spcPct val="50000"/>
              </a:spcBef>
            </a:pPr>
            <a:r>
              <a:rPr lang="en-GB" sz="1800" b="1">
                <a:latin typeface="Helvetica" charset="0"/>
                <a:cs typeface="Helvetica" charset="0"/>
              </a:rPr>
              <a:t>Organisation: </a:t>
            </a:r>
            <a:r>
              <a:rPr lang="en-GB" sz="1800">
                <a:latin typeface="Helvetica" charset="0"/>
                <a:cs typeface="Helvetica" charset="0"/>
              </a:rPr>
              <a:t>difficulties with planning, sequences, completing tasks</a:t>
            </a:r>
          </a:p>
          <a:p>
            <a:pPr eaLnBrk="1" hangingPunct="1">
              <a:spcBef>
                <a:spcPct val="50000"/>
              </a:spcBef>
            </a:pPr>
            <a:r>
              <a:rPr lang="en-GB" sz="1800" b="1">
                <a:latin typeface="Helvetica" charset="0"/>
                <a:cs typeface="Helvetica" charset="0"/>
              </a:rPr>
              <a:t>Listening and concentration: </a:t>
            </a:r>
            <a:r>
              <a:rPr lang="en-GB" sz="1800">
                <a:latin typeface="Helvetica" charset="0"/>
                <a:cs typeface="Helvetica" charset="0"/>
              </a:rPr>
              <a:t>“switching off”</a:t>
            </a:r>
            <a:endParaRPr lang="en-GB" sz="1800">
              <a:solidFill>
                <a:srgbClr val="3366FF"/>
              </a:solidFill>
              <a:latin typeface="Helvetica" charset="0"/>
              <a:cs typeface="Helvetica" charset="0"/>
            </a:endParaRPr>
          </a:p>
        </p:txBody>
      </p:sp>
      <p:sp>
        <p:nvSpPr>
          <p:cNvPr id="145411" name="Text Box 7"/>
          <p:cNvSpPr txBox="1">
            <a:spLocks noChangeArrowheads="1"/>
          </p:cNvSpPr>
          <p:nvPr/>
        </p:nvSpPr>
        <p:spPr bwMode="auto">
          <a:xfrm>
            <a:off x="539750" y="900113"/>
            <a:ext cx="8424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a:solidFill>
                  <a:srgbClr val="660066"/>
                </a:solidFill>
                <a:latin typeface="Softmachine" charset="0"/>
                <a:cs typeface="Helvetica" charset="0"/>
              </a:rPr>
              <a:t>Impact of SLCN</a:t>
            </a:r>
          </a:p>
        </p:txBody>
      </p:sp>
      <p:pic>
        <p:nvPicPr>
          <p:cNvPr id="145412" name="Picture 5" descr="clip_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6165850"/>
            <a:ext cx="3476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3" name="Text Box 6"/>
          <p:cNvSpPr txBox="1">
            <a:spLocks noChangeArrowheads="1"/>
          </p:cNvSpPr>
          <p:nvPr/>
        </p:nvSpPr>
        <p:spPr bwMode="auto">
          <a:xfrm>
            <a:off x="1260475" y="6300788"/>
            <a:ext cx="5902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sz="1000" b="1">
                <a:solidFill>
                  <a:srgbClr val="660066"/>
                </a:solidFill>
                <a:latin typeface="Helvetica" charset="0"/>
                <a:cs typeface="Helvetica" charset="0"/>
              </a:rPr>
              <a:t>© I CAN 2012   Session 3: Introducing Speech, Language and Communication Needs (SLCN)</a:t>
            </a:r>
            <a:endParaRPr lang="en-GB" sz="1000">
              <a:solidFill>
                <a:srgbClr val="660066"/>
              </a:solidFill>
              <a:latin typeface="Helvetica" charset="0"/>
              <a:cs typeface="Helvetica" charset="0"/>
            </a:endParaRPr>
          </a:p>
        </p:txBody>
      </p:sp>
      <p:sp>
        <p:nvSpPr>
          <p:cNvPr id="145414" name="Slide Number Placeholder 7"/>
          <p:cNvSpPr txBox="1">
            <a:spLocks noGrp="1"/>
          </p:cNvSpPr>
          <p:nvPr/>
        </p:nvSpPr>
        <p:spPr bwMode="auto">
          <a:xfrm>
            <a:off x="8280400" y="6300788"/>
            <a:ext cx="36036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eaLnBrk="1" hangingPunct="1"/>
            <a:fld id="{B08FE7E6-39B8-2E4D-A84C-ACD3F48A7AFA}" type="slidenum">
              <a:rPr lang="en-GB" sz="1000" b="1">
                <a:solidFill>
                  <a:srgbClr val="660066"/>
                </a:solidFill>
                <a:latin typeface="Helvetica" charset="0"/>
                <a:cs typeface="Helvetica" charset="0"/>
              </a:rPr>
              <a:pPr algn="r" eaLnBrk="1" hangingPunct="1"/>
              <a:t>36</a:t>
            </a:fld>
            <a:endParaRPr lang="en-GB" sz="1000" b="1">
              <a:solidFill>
                <a:srgbClr val="660066"/>
              </a:solidFill>
              <a:latin typeface="Helvetica" charset="0"/>
              <a:cs typeface="Helvetica" charset="0"/>
            </a:endParaRPr>
          </a:p>
        </p:txBody>
      </p:sp>
      <p:pic>
        <p:nvPicPr>
          <p:cNvPr id="145415" name="Picture 13" descr="PPT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238125"/>
            <a:ext cx="22669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59364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NQTs: </a:t>
            </a:r>
            <a:endParaRPr lang="en-US" dirty="0"/>
          </a:p>
        </p:txBody>
      </p:sp>
      <p:sp>
        <p:nvSpPr>
          <p:cNvPr id="3" name="Content Placeholder 2"/>
          <p:cNvSpPr>
            <a:spLocks noGrp="1"/>
          </p:cNvSpPr>
          <p:nvPr>
            <p:ph idx="1"/>
          </p:nvPr>
        </p:nvSpPr>
        <p:spPr/>
        <p:txBody>
          <a:bodyPr/>
          <a:lstStyle/>
          <a:p>
            <a:r>
              <a:rPr lang="en-US" dirty="0" smtClean="0"/>
              <a:t>To download a copy of ‘Let’s Talk About It: what new teachers need to know about children’s communication skills.’</a:t>
            </a:r>
          </a:p>
          <a:p>
            <a:endParaRPr lang="en-US" dirty="0" smtClean="0"/>
          </a:p>
          <a:p>
            <a:pPr marL="114300" indent="0">
              <a:buNone/>
            </a:pPr>
            <a:r>
              <a:rPr lang="en-US" dirty="0" smtClean="0"/>
              <a:t>http</a:t>
            </a:r>
            <a:r>
              <a:rPr lang="en-US" dirty="0"/>
              <a:t>://</a:t>
            </a:r>
            <a:r>
              <a:rPr lang="en-US" dirty="0" err="1"/>
              <a:t>www.thecommunicationtrust.org.uk</a:t>
            </a:r>
            <a:r>
              <a:rPr lang="en-US" dirty="0"/>
              <a:t>/projects/initial-teacher-training/</a:t>
            </a:r>
          </a:p>
        </p:txBody>
      </p:sp>
    </p:spTree>
    <p:extLst>
      <p:ext uri="{BB962C8B-B14F-4D97-AF65-F5344CB8AC3E}">
        <p14:creationId xmlns:p14="http://schemas.microsoft.com/office/powerpoint/2010/main" val="41670765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01522" y="2449480"/>
            <a:ext cx="3657600" cy="3951288"/>
          </a:xfrm>
        </p:spPr>
        <p:txBody>
          <a:bodyPr>
            <a:normAutofit lnSpcReduction="10000"/>
          </a:bodyPr>
          <a:lstStyle/>
          <a:p>
            <a:pPr marL="114300" indent="0">
              <a:buNone/>
            </a:pPr>
            <a:r>
              <a:rPr lang="en-US" dirty="0" smtClean="0"/>
              <a:t>We hope that this short presentation has given you an insight into how to begin to identify and to support children in your class who have speech, language and communication needs.</a:t>
            </a:r>
          </a:p>
          <a:p>
            <a:pPr marL="114300" indent="0">
              <a:buNone/>
            </a:pPr>
            <a:endParaRPr lang="en-US" dirty="0"/>
          </a:p>
          <a:p>
            <a:pPr marL="114300" indent="0">
              <a:buNone/>
            </a:pPr>
            <a:r>
              <a:rPr lang="en-US" dirty="0" smtClean="0"/>
              <a:t>Thank you,</a:t>
            </a:r>
          </a:p>
          <a:p>
            <a:pPr marL="114300" indent="0">
              <a:buNone/>
            </a:pPr>
            <a:r>
              <a:rPr lang="en-US" dirty="0" smtClean="0"/>
              <a:t>Claire and Sue.</a:t>
            </a:r>
          </a:p>
          <a:p>
            <a:pPr marL="114300" indent="0">
              <a:buNone/>
            </a:pPr>
            <a:endParaRPr lang="en-US" dirty="0" smtClean="0"/>
          </a:p>
          <a:p>
            <a:pPr marL="114300" indent="0">
              <a:buNone/>
            </a:pPr>
            <a:endParaRPr lang="en-US" dirty="0"/>
          </a:p>
        </p:txBody>
      </p:sp>
      <p:sp>
        <p:nvSpPr>
          <p:cNvPr id="6" name="Text Placeholder 5"/>
          <p:cNvSpPr>
            <a:spLocks noGrp="1"/>
          </p:cNvSpPr>
          <p:nvPr>
            <p:ph type="body" sz="quarter" idx="3"/>
          </p:nvPr>
        </p:nvSpPr>
        <p:spPr>
          <a:xfrm>
            <a:off x="4419600" y="2129599"/>
            <a:ext cx="3657600" cy="639762"/>
          </a:xfrm>
        </p:spPr>
        <p:txBody>
          <a:bodyPr/>
          <a:lstStyle/>
          <a:p>
            <a:r>
              <a:rPr lang="en-US" dirty="0" smtClean="0"/>
              <a:t>Contact details:</a:t>
            </a:r>
            <a:endParaRPr lang="en-US" dirty="0"/>
          </a:p>
        </p:txBody>
      </p:sp>
      <p:sp>
        <p:nvSpPr>
          <p:cNvPr id="7" name="Content Placeholder 6"/>
          <p:cNvSpPr>
            <a:spLocks noGrp="1"/>
          </p:cNvSpPr>
          <p:nvPr>
            <p:ph sz="quarter" idx="4"/>
          </p:nvPr>
        </p:nvSpPr>
        <p:spPr>
          <a:xfrm>
            <a:off x="4419600" y="2769854"/>
            <a:ext cx="3657600" cy="3951288"/>
          </a:xfrm>
        </p:spPr>
        <p:txBody>
          <a:bodyPr>
            <a:normAutofit fontScale="85000" lnSpcReduction="20000"/>
          </a:bodyPr>
          <a:lstStyle/>
          <a:p>
            <a:pPr marL="114300" indent="0">
              <a:buNone/>
            </a:pPr>
            <a:r>
              <a:rPr lang="en-US" dirty="0"/>
              <a:t>Claire Head (ICAN Licensed Tutor)</a:t>
            </a:r>
            <a:endParaRPr lang="en-GB" dirty="0"/>
          </a:p>
          <a:p>
            <a:pPr marL="114300" indent="0">
              <a:buNone/>
            </a:pPr>
            <a:r>
              <a:rPr lang="en-US" dirty="0"/>
              <a:t>University of Hull</a:t>
            </a:r>
            <a:endParaRPr lang="en-GB" dirty="0"/>
          </a:p>
          <a:p>
            <a:pPr marL="114300" indent="0">
              <a:buNone/>
            </a:pPr>
            <a:r>
              <a:rPr lang="en-US" dirty="0"/>
              <a:t>Scarborough Campus</a:t>
            </a:r>
            <a:endParaRPr lang="en-GB" dirty="0"/>
          </a:p>
          <a:p>
            <a:pPr marL="114300" indent="0">
              <a:buNone/>
            </a:pPr>
            <a:r>
              <a:rPr lang="en-US" dirty="0"/>
              <a:t>01723 357314</a:t>
            </a:r>
            <a:endParaRPr lang="en-GB" dirty="0"/>
          </a:p>
          <a:p>
            <a:pPr marL="114300" indent="0">
              <a:buNone/>
            </a:pPr>
            <a:r>
              <a:rPr lang="en-US" dirty="0" err="1"/>
              <a:t>c.head@hull.ac.uk</a:t>
            </a:r>
            <a:endParaRPr lang="en-GB" dirty="0"/>
          </a:p>
          <a:p>
            <a:pPr marL="114300" indent="0">
              <a:buNone/>
            </a:pPr>
            <a:endParaRPr lang="en-US" dirty="0"/>
          </a:p>
          <a:p>
            <a:pPr marL="114300" indent="0">
              <a:buNone/>
            </a:pPr>
            <a:r>
              <a:rPr lang="en-US" dirty="0"/>
              <a:t>Sue Rolfe (ICAN Licensed Tutor)</a:t>
            </a:r>
            <a:endParaRPr lang="en-GB" dirty="0"/>
          </a:p>
          <a:p>
            <a:pPr marL="114300" indent="0">
              <a:buNone/>
            </a:pPr>
            <a:r>
              <a:rPr lang="en-US" dirty="0"/>
              <a:t>University of Hull</a:t>
            </a:r>
            <a:endParaRPr lang="en-GB" dirty="0"/>
          </a:p>
          <a:p>
            <a:pPr marL="114300" indent="0">
              <a:buNone/>
            </a:pPr>
            <a:r>
              <a:rPr lang="en-US" dirty="0"/>
              <a:t>Scarborough Campus</a:t>
            </a:r>
            <a:endParaRPr lang="en-GB" dirty="0"/>
          </a:p>
          <a:p>
            <a:pPr marL="114300" indent="0">
              <a:buNone/>
            </a:pPr>
            <a:r>
              <a:rPr lang="en-US" dirty="0"/>
              <a:t>01723 357288</a:t>
            </a:r>
            <a:endParaRPr lang="en-GB" dirty="0"/>
          </a:p>
          <a:p>
            <a:pPr marL="114300" indent="0">
              <a:buNone/>
            </a:pPr>
            <a:r>
              <a:rPr lang="en-US" dirty="0" err="1"/>
              <a:t>s.rolfe@hull.ac.uk</a:t>
            </a:r>
            <a:endParaRPr lang="en-GB" dirty="0"/>
          </a:p>
          <a:p>
            <a:pPr marL="114300" indent="0">
              <a:buNone/>
            </a:pPr>
            <a:endParaRPr lang="en-US" dirty="0"/>
          </a:p>
        </p:txBody>
      </p:sp>
      <p:pic>
        <p:nvPicPr>
          <p:cNvPr id="8" name="Picture 7"/>
          <p:cNvPicPr>
            <a:picLocks noChangeAspect="1"/>
          </p:cNvPicPr>
          <p:nvPr/>
        </p:nvPicPr>
        <p:blipFill>
          <a:blip r:embed="rId2"/>
          <a:stretch>
            <a:fillRect/>
          </a:stretch>
        </p:blipFill>
        <p:spPr>
          <a:xfrm>
            <a:off x="2230322" y="81760"/>
            <a:ext cx="3768956" cy="2116909"/>
          </a:xfrm>
          <a:prstGeom prst="rect">
            <a:avLst/>
          </a:prstGeom>
        </p:spPr>
      </p:pic>
    </p:spTree>
    <p:extLst>
      <p:ext uri="{BB962C8B-B14F-4D97-AF65-F5344CB8AC3E}">
        <p14:creationId xmlns:p14="http://schemas.microsoft.com/office/powerpoint/2010/main" val="3058491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163"/>
            <a:ext cx="7620000" cy="651237"/>
          </a:xfrm>
        </p:spPr>
        <p:txBody>
          <a:bodyPr/>
          <a:lstStyle/>
          <a:p>
            <a:r>
              <a:rPr lang="en-US" sz="4000" dirty="0" smtClean="0"/>
              <a:t>References and recommended reading:</a:t>
            </a:r>
            <a:endParaRPr lang="en-US" sz="4000" dirty="0"/>
          </a:p>
        </p:txBody>
      </p:sp>
      <p:pic>
        <p:nvPicPr>
          <p:cNvPr id="4" name="MB910001085.GIF">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451600" y="414338"/>
            <a:ext cx="2006600" cy="2006600"/>
          </a:xfrm>
        </p:spPr>
      </p:pic>
      <p:sp>
        <p:nvSpPr>
          <p:cNvPr id="7" name="Rectangle 6"/>
          <p:cNvSpPr/>
          <p:nvPr/>
        </p:nvSpPr>
        <p:spPr>
          <a:xfrm>
            <a:off x="457200" y="1229143"/>
            <a:ext cx="7620000" cy="8340744"/>
          </a:xfrm>
          <a:prstGeom prst="rect">
            <a:avLst/>
          </a:prstGeom>
        </p:spPr>
        <p:txBody>
          <a:bodyPr wrap="square">
            <a:spAutoFit/>
          </a:bodyPr>
          <a:lstStyle/>
          <a:p>
            <a:r>
              <a:rPr lang="en-GB" sz="1100" dirty="0" smtClean="0"/>
              <a:t>Alexander</a:t>
            </a:r>
            <a:r>
              <a:rPr lang="en-GB" sz="1100" dirty="0"/>
              <a:t>, R. J. (2004) Towards Dialogic Teaching: Rethinking Classroom Talk. </a:t>
            </a:r>
            <a:endParaRPr lang="en-GB" sz="1100" dirty="0" smtClean="0"/>
          </a:p>
          <a:p>
            <a:r>
              <a:rPr lang="en-GB" sz="1100" dirty="0" smtClean="0"/>
              <a:t>York</a:t>
            </a:r>
            <a:r>
              <a:rPr lang="en-GB" sz="1100" dirty="0"/>
              <a:t>: </a:t>
            </a:r>
            <a:r>
              <a:rPr lang="en-GB" sz="1100" dirty="0" err="1"/>
              <a:t>Dialogis</a:t>
            </a:r>
            <a:endParaRPr lang="en-GB" sz="1100" dirty="0"/>
          </a:p>
          <a:p>
            <a:endParaRPr lang="en-GB" sz="1100" dirty="0"/>
          </a:p>
          <a:p>
            <a:r>
              <a:rPr lang="en-GB" sz="1100" dirty="0" smtClean="0"/>
              <a:t>Communication </a:t>
            </a:r>
            <a:r>
              <a:rPr lang="en-GB" sz="1100" dirty="0"/>
              <a:t>Trust (December 2011) Lets Talk about it: what new teachers </a:t>
            </a:r>
            <a:r>
              <a:rPr lang="en-GB" sz="1100" dirty="0" smtClean="0"/>
              <a:t>need</a:t>
            </a:r>
          </a:p>
          <a:p>
            <a:r>
              <a:rPr lang="en-GB" sz="1100" dirty="0" smtClean="0"/>
              <a:t> </a:t>
            </a:r>
            <a:r>
              <a:rPr lang="en-GB" sz="1100" dirty="0"/>
              <a:t>to know about communication skills. London: The Communication Trust.</a:t>
            </a:r>
          </a:p>
          <a:p>
            <a:endParaRPr lang="en-GB" sz="1100" dirty="0"/>
          </a:p>
          <a:p>
            <a:r>
              <a:rPr lang="en-US" sz="1100" dirty="0"/>
              <a:t>David, T., </a:t>
            </a:r>
            <a:r>
              <a:rPr lang="en-US" sz="1100" dirty="0" err="1"/>
              <a:t>Goouch</a:t>
            </a:r>
            <a:r>
              <a:rPr lang="en-US" sz="1100" dirty="0"/>
              <a:t>, K., Powell, S., &amp; Abbott, L. (2003). Birth to Three Matters: A review of the literature. London: Department for Education and Skills.</a:t>
            </a:r>
            <a:endParaRPr lang="en-GB" sz="1100" dirty="0"/>
          </a:p>
          <a:p>
            <a:r>
              <a:rPr lang="en-GB" sz="1100" dirty="0"/>
              <a:t> </a:t>
            </a:r>
          </a:p>
          <a:p>
            <a:r>
              <a:rPr lang="en-GB" sz="1100" dirty="0" err="1"/>
              <a:t>Evangelou</a:t>
            </a:r>
            <a:r>
              <a:rPr lang="en-GB" sz="1100" dirty="0"/>
              <a:t>, M., Sylva, K., </a:t>
            </a:r>
            <a:r>
              <a:rPr lang="en-GB" sz="1100" dirty="0" err="1"/>
              <a:t>Kyriacou</a:t>
            </a:r>
            <a:r>
              <a:rPr lang="en-GB" sz="1100" dirty="0"/>
              <a:t>, M., Wild, M. and </a:t>
            </a:r>
            <a:r>
              <a:rPr lang="en-GB" sz="1100" dirty="0" err="1"/>
              <a:t>Glenny</a:t>
            </a:r>
            <a:r>
              <a:rPr lang="en-GB" sz="1100" dirty="0"/>
              <a:t>, G. (2009</a:t>
            </a:r>
            <a:r>
              <a:rPr lang="en-GB" sz="1100" i="1" dirty="0"/>
              <a:t>) Early years learning and Development Literature Review</a:t>
            </a:r>
            <a:r>
              <a:rPr lang="en-GB" sz="1100" dirty="0"/>
              <a:t>. DCSF Research Report: University of Oxford.</a:t>
            </a:r>
          </a:p>
          <a:p>
            <a:r>
              <a:rPr lang="en-GB" sz="1100" dirty="0"/>
              <a:t>  </a:t>
            </a:r>
          </a:p>
          <a:p>
            <a:r>
              <a:rPr lang="en-GB" sz="1100" dirty="0" err="1"/>
              <a:t>Malaguzzi</a:t>
            </a:r>
            <a:r>
              <a:rPr lang="en-GB" sz="1100" dirty="0"/>
              <a:t>, L (1996) A Hundred Languages of Children. Translated by </a:t>
            </a:r>
            <a:r>
              <a:rPr lang="en-GB" sz="1100" dirty="0" err="1"/>
              <a:t>Lella</a:t>
            </a:r>
            <a:r>
              <a:rPr lang="en-GB" sz="1100" dirty="0"/>
              <a:t> </a:t>
            </a:r>
            <a:r>
              <a:rPr lang="en-GB" sz="1100" dirty="0" err="1"/>
              <a:t>Gandini</a:t>
            </a:r>
            <a:r>
              <a:rPr lang="en-GB" sz="1100" dirty="0"/>
              <a:t>, Reggio Children. Preschools and Infant-toddler Centres </a:t>
            </a:r>
            <a:r>
              <a:rPr lang="en-GB" sz="1100" dirty="0" err="1"/>
              <a:t>Istitutuzione</a:t>
            </a:r>
            <a:r>
              <a:rPr lang="en-GB" sz="1100" dirty="0"/>
              <a:t> of the </a:t>
            </a:r>
            <a:r>
              <a:rPr lang="en-GB" sz="1100" dirty="0" err="1"/>
              <a:t>Municiplality</a:t>
            </a:r>
            <a:r>
              <a:rPr lang="en-GB" sz="1100" dirty="0"/>
              <a:t> of Reggio Emilia)</a:t>
            </a:r>
          </a:p>
          <a:p>
            <a:r>
              <a:rPr lang="en-GB" sz="1100" dirty="0"/>
              <a:t> </a:t>
            </a:r>
          </a:p>
          <a:p>
            <a:r>
              <a:rPr lang="en-GB" sz="1100" dirty="0"/>
              <a:t>National Literacy Trust (October 2010) Talk to your Baby Face to Face Project Literature Review. Accessed at </a:t>
            </a:r>
            <a:r>
              <a:rPr lang="en-GB" sz="1100" u="sng" dirty="0">
                <a:hlinkClick r:id="rId5"/>
              </a:rPr>
              <a:t>www.talktoyourbaby.org.uk</a:t>
            </a:r>
            <a:endParaRPr lang="en-GB" sz="1100" dirty="0"/>
          </a:p>
          <a:p>
            <a:r>
              <a:rPr lang="en-GB" sz="1100" dirty="0"/>
              <a:t> </a:t>
            </a:r>
          </a:p>
          <a:p>
            <a:r>
              <a:rPr lang="en-GB" sz="1100" dirty="0"/>
              <a:t>Ofsted The impact of the Early Years Foundation Stage, February 2011, N. 100231</a:t>
            </a:r>
          </a:p>
          <a:p>
            <a:r>
              <a:rPr lang="en-US" sz="1100" dirty="0"/>
              <a:t> </a:t>
            </a:r>
            <a:endParaRPr lang="en-GB" sz="1100" dirty="0"/>
          </a:p>
          <a:p>
            <a:r>
              <a:rPr lang="en-US" sz="1100" dirty="0"/>
              <a:t>Rose, J., (2006). Independent review of the primary curriculum: Final report. </a:t>
            </a:r>
            <a:endParaRPr lang="en-GB" sz="1100" dirty="0"/>
          </a:p>
          <a:p>
            <a:endParaRPr lang="en-GB" sz="1100" dirty="0" smtClean="0"/>
          </a:p>
          <a:p>
            <a:r>
              <a:rPr lang="en-GB" sz="1100" dirty="0" smtClean="0"/>
              <a:t>Sylva</a:t>
            </a:r>
            <a:r>
              <a:rPr lang="en-GB" sz="1100" dirty="0"/>
              <a:t>, K., </a:t>
            </a:r>
            <a:r>
              <a:rPr lang="en-GB" sz="1100" dirty="0" err="1"/>
              <a:t>Melhuish</a:t>
            </a:r>
            <a:r>
              <a:rPr lang="en-GB" sz="1100" dirty="0"/>
              <a:t>, E., </a:t>
            </a:r>
            <a:r>
              <a:rPr lang="en-GB" sz="1100" dirty="0" err="1"/>
              <a:t>Siraj</a:t>
            </a:r>
            <a:r>
              <a:rPr lang="en-GB" sz="1100" dirty="0"/>
              <a:t>-Blatchford, I. &amp; Taggart, B. (2004) </a:t>
            </a:r>
            <a:r>
              <a:rPr lang="en-GB" sz="1100" i="1" dirty="0"/>
              <a:t>The Effective Provision of Pre-School Education (EPPE) Project: final report</a:t>
            </a:r>
            <a:r>
              <a:rPr lang="en-GB" sz="1100" dirty="0"/>
              <a:t>. London: </a:t>
            </a:r>
            <a:r>
              <a:rPr lang="en-GB" sz="1100" dirty="0" err="1"/>
              <a:t>DfES</a:t>
            </a:r>
            <a:r>
              <a:rPr lang="en-GB" sz="1100" dirty="0" smtClean="0"/>
              <a:t>.</a:t>
            </a:r>
          </a:p>
          <a:p>
            <a:endParaRPr lang="en-US" sz="1100" dirty="0" smtClean="0"/>
          </a:p>
          <a:p>
            <a:r>
              <a:rPr lang="en-US" sz="1100" dirty="0" err="1" smtClean="0"/>
              <a:t>Trevarthen</a:t>
            </a:r>
            <a:r>
              <a:rPr lang="en-US" sz="1100" dirty="0"/>
              <a:t>, C. (1979). Communication and cooperation in early infancy: a description of primary </a:t>
            </a:r>
            <a:r>
              <a:rPr lang="en-US" sz="1100" dirty="0" err="1"/>
              <a:t>intersubjectivity</a:t>
            </a:r>
            <a:r>
              <a:rPr lang="en-US" sz="1100" dirty="0"/>
              <a:t>. Before speech: The beginning of interpersonal communication. M. </a:t>
            </a:r>
            <a:r>
              <a:rPr lang="en-US" sz="1100" dirty="0" err="1"/>
              <a:t>Bullowa</a:t>
            </a:r>
            <a:r>
              <a:rPr lang="en-US" sz="1100" dirty="0"/>
              <a:t>. Cambridge, Cambridge University Press.</a:t>
            </a:r>
            <a:endParaRPr lang="en-GB" sz="1100" dirty="0"/>
          </a:p>
          <a:p>
            <a:r>
              <a:rPr lang="en-GB" sz="1100" dirty="0"/>
              <a:t> </a:t>
            </a:r>
          </a:p>
          <a:p>
            <a:r>
              <a:rPr lang="en-GB" sz="1100" dirty="0" err="1"/>
              <a:t>Vygotsky</a:t>
            </a:r>
            <a:r>
              <a:rPr lang="en-GB" sz="1100" dirty="0"/>
              <a:t>, L. V. (1962) </a:t>
            </a:r>
            <a:r>
              <a:rPr lang="en-GB" sz="1100" b="1" dirty="0"/>
              <a:t> </a:t>
            </a:r>
            <a:r>
              <a:rPr lang="en-GB" sz="1100" i="1" dirty="0"/>
              <a:t>Thought and Language,</a:t>
            </a:r>
            <a:r>
              <a:rPr lang="en-GB" sz="1100" dirty="0"/>
              <a:t> Cambridge.</a:t>
            </a:r>
          </a:p>
          <a:p>
            <a:r>
              <a:rPr lang="en-GB" sz="1100" dirty="0"/>
              <a:t> </a:t>
            </a:r>
          </a:p>
          <a:p>
            <a:r>
              <a:rPr lang="en-GB" sz="1100" dirty="0"/>
              <a:t>Wells, G. (1990) </a:t>
            </a:r>
            <a:r>
              <a:rPr lang="en-GB" sz="1100" i="1" dirty="0"/>
              <a:t>The Meaning Makers, </a:t>
            </a:r>
            <a:r>
              <a:rPr lang="en-GB" sz="1100" dirty="0" err="1"/>
              <a:t>Hodder</a:t>
            </a:r>
            <a:r>
              <a:rPr lang="en-GB" sz="1100" dirty="0"/>
              <a:t> and Stoughton.</a:t>
            </a:r>
          </a:p>
          <a:p>
            <a:endParaRPr lang="en-GB" sz="1400" dirty="0" smtClean="0"/>
          </a:p>
          <a:p>
            <a:endParaRPr lang="en-GB" dirty="0" smtClean="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299641749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5"/>
          <p:cNvSpPr txBox="1">
            <a:spLocks noChangeArrowheads="1"/>
          </p:cNvSpPr>
          <p:nvPr/>
        </p:nvSpPr>
        <p:spPr bwMode="auto">
          <a:xfrm>
            <a:off x="539750" y="1800225"/>
            <a:ext cx="2660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sz="1000">
                <a:latin typeface="Helvetica" charset="0"/>
                <a:cs typeface="Helvetica" charset="0"/>
              </a:rPr>
              <a:t>Adapted from a model used in many speech and language therapy services across the UK</a:t>
            </a:r>
            <a:endParaRPr lang="en-GB" sz="1000">
              <a:solidFill>
                <a:srgbClr val="660066"/>
              </a:solidFill>
              <a:latin typeface="Helvetica" charset="0"/>
              <a:cs typeface="Helvetica" charset="0"/>
            </a:endParaRPr>
          </a:p>
        </p:txBody>
      </p:sp>
      <p:graphicFrame>
        <p:nvGraphicFramePr>
          <p:cNvPr id="24" name="Diagram 23"/>
          <p:cNvGraphicFramePr/>
          <p:nvPr/>
        </p:nvGraphicFramePr>
        <p:xfrm>
          <a:off x="1527277" y="1447800"/>
          <a:ext cx="6586377" cy="4668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4756" name="Text Box 7"/>
          <p:cNvSpPr txBox="1">
            <a:spLocks noChangeArrowheads="1"/>
          </p:cNvSpPr>
          <p:nvPr/>
        </p:nvSpPr>
        <p:spPr bwMode="auto">
          <a:xfrm>
            <a:off x="539750" y="900113"/>
            <a:ext cx="8424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a:solidFill>
                  <a:srgbClr val="660066"/>
                </a:solidFill>
                <a:latin typeface="Softmachine" charset="0"/>
                <a:cs typeface="Helvetica" charset="0"/>
              </a:rPr>
              <a:t>Building blocks of language</a:t>
            </a:r>
          </a:p>
        </p:txBody>
      </p:sp>
      <p:pic>
        <p:nvPicPr>
          <p:cNvPr id="74757" name="Picture 9" descr="PPT_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629400" y="238125"/>
            <a:ext cx="22669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8" name="Picture 5" descr="clip_image001"/>
          <p:cNvPicPr>
            <a:picLocks noGrp="1" noChangeAspect="1" noChangeArrowheads="1"/>
          </p:cNvPicPr>
          <p:nvPr>
            <p:ph type="subTitle" idx="1"/>
          </p:nvPr>
        </p:nvPicPr>
        <p:blipFill>
          <a:blip r:embed="rId9">
            <a:extLst>
              <a:ext uri="{28A0092B-C50C-407E-A947-70E740481C1C}">
                <a14:useLocalDpi xmlns:a14="http://schemas.microsoft.com/office/drawing/2010/main" val="0"/>
              </a:ext>
            </a:extLst>
          </a:blip>
          <a:srcRect/>
          <a:stretch>
            <a:fillRect/>
          </a:stretch>
        </p:blipFill>
        <p:spPr>
          <a:xfrm>
            <a:off x="539750" y="6165850"/>
            <a:ext cx="347663" cy="431800"/>
          </a:xfrm>
        </p:spPr>
      </p:pic>
      <p:sp>
        <p:nvSpPr>
          <p:cNvPr id="74759" name="Text Box 6"/>
          <p:cNvSpPr txBox="1">
            <a:spLocks noChangeArrowheads="1"/>
          </p:cNvSpPr>
          <p:nvPr/>
        </p:nvSpPr>
        <p:spPr bwMode="auto">
          <a:xfrm>
            <a:off x="1260475" y="6300788"/>
            <a:ext cx="5902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spcBef>
                <a:spcPct val="50000"/>
              </a:spcBef>
            </a:pPr>
            <a:r>
              <a:rPr lang="en-GB" sz="1000" b="1">
                <a:solidFill>
                  <a:srgbClr val="660066"/>
                </a:solidFill>
                <a:latin typeface="Helvetica" charset="0"/>
                <a:cs typeface="Helvetica" charset="0"/>
              </a:rPr>
              <a:t>© I CAN 2012   Session 1: Speech, Language and Communication and Typical Development</a:t>
            </a:r>
            <a:endParaRPr lang="en-GB" sz="1000">
              <a:solidFill>
                <a:srgbClr val="660066"/>
              </a:solidFill>
              <a:latin typeface="Helvetica" charset="0"/>
              <a:cs typeface="Helvetica" charset="0"/>
            </a:endParaRPr>
          </a:p>
        </p:txBody>
      </p:sp>
      <p:sp>
        <p:nvSpPr>
          <p:cNvPr id="74760" name="Slide Number Placeholder 7"/>
          <p:cNvSpPr txBox="1">
            <a:spLocks noGrp="1"/>
          </p:cNvSpPr>
          <p:nvPr/>
        </p:nvSpPr>
        <p:spPr bwMode="auto">
          <a:xfrm>
            <a:off x="8280400" y="6300788"/>
            <a:ext cx="36036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eaLnBrk="1" hangingPunct="1"/>
            <a:fld id="{BCFF33A0-E9FE-4142-8115-5EAE83CCC3ED}" type="slidenum">
              <a:rPr lang="en-GB" sz="1000" b="1">
                <a:solidFill>
                  <a:srgbClr val="660066"/>
                </a:solidFill>
                <a:latin typeface="Helvetica" charset="0"/>
                <a:cs typeface="Helvetica" charset="0"/>
              </a:rPr>
              <a:pPr algn="r" eaLnBrk="1" hangingPunct="1"/>
              <a:t>4</a:t>
            </a:fld>
            <a:endParaRPr lang="en-GB" sz="1000" b="1">
              <a:solidFill>
                <a:srgbClr val="660066"/>
              </a:solidFill>
              <a:latin typeface="Helvetica" charset="0"/>
              <a:cs typeface="Helvetica" charset="0"/>
            </a:endParaRPr>
          </a:p>
        </p:txBody>
      </p:sp>
    </p:spTree>
    <p:extLst>
      <p:ext uri="{BB962C8B-B14F-4D97-AF65-F5344CB8AC3E}">
        <p14:creationId xmlns:p14="http://schemas.microsoft.com/office/powerpoint/2010/main" val="13769825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To support your understanding of language acquisition and cognition</a:t>
            </a:r>
            <a:endParaRPr lang="en-US" sz="2800" dirty="0"/>
          </a:p>
        </p:txBody>
      </p:sp>
      <p:sp>
        <p:nvSpPr>
          <p:cNvPr id="3" name="Content Placeholder 2"/>
          <p:cNvSpPr>
            <a:spLocks noGrp="1"/>
          </p:cNvSpPr>
          <p:nvPr>
            <p:ph idx="1"/>
          </p:nvPr>
        </p:nvSpPr>
        <p:spPr>
          <a:xfrm>
            <a:off x="457200" y="1600199"/>
            <a:ext cx="7620000" cy="5024671"/>
          </a:xfrm>
        </p:spPr>
        <p:txBody>
          <a:bodyPr/>
          <a:lstStyle/>
          <a:p>
            <a:pPr marL="114300" indent="0">
              <a:buNone/>
            </a:pPr>
            <a:r>
              <a:rPr lang="en-GB" dirty="0" err="1" smtClean="0"/>
              <a:t>Gopnik</a:t>
            </a:r>
            <a:r>
              <a:rPr lang="en-GB" dirty="0" smtClean="0"/>
              <a:t>, A. and </a:t>
            </a:r>
            <a:r>
              <a:rPr lang="en-GB" dirty="0" err="1" smtClean="0"/>
              <a:t>Meltzoff</a:t>
            </a:r>
            <a:r>
              <a:rPr lang="en-GB" dirty="0" smtClean="0"/>
              <a:t>, N. (1998) </a:t>
            </a:r>
            <a:r>
              <a:rPr lang="en-GB" i="1" dirty="0" smtClean="0"/>
              <a:t>Words, Thoughts and </a:t>
            </a:r>
            <a:r>
              <a:rPr lang="en-GB" i="1" dirty="0" err="1" smtClean="0"/>
              <a:t>Thoeries</a:t>
            </a:r>
            <a:r>
              <a:rPr lang="en-GB" dirty="0" smtClean="0"/>
              <a:t>. MIT Press.</a:t>
            </a:r>
          </a:p>
          <a:p>
            <a:pPr marL="114300" indent="0">
              <a:buNone/>
            </a:pPr>
            <a:endParaRPr lang="en-GB" dirty="0" smtClean="0"/>
          </a:p>
          <a:p>
            <a:pPr marL="114300" indent="0">
              <a:buNone/>
            </a:pPr>
            <a:r>
              <a:rPr lang="en-GB" dirty="0" smtClean="0"/>
              <a:t>Head</a:t>
            </a:r>
            <a:r>
              <a:rPr lang="en-GB" dirty="0"/>
              <a:t>, C. (2013) Chapter 17 </a:t>
            </a:r>
            <a:r>
              <a:rPr lang="en-GB" i="1" dirty="0"/>
              <a:t>Communication and Language</a:t>
            </a:r>
            <a:r>
              <a:rPr lang="en-GB" dirty="0"/>
              <a:t> in </a:t>
            </a:r>
            <a:r>
              <a:rPr lang="en-GB" dirty="0" err="1"/>
              <a:t>Palaiologou</a:t>
            </a:r>
            <a:r>
              <a:rPr lang="en-GB" dirty="0"/>
              <a:t>, I. (Ed) (2013) </a:t>
            </a:r>
            <a:r>
              <a:rPr lang="en-GB" i="1" dirty="0"/>
              <a:t>The Early Years Foundation Stage: Theory and Practice</a:t>
            </a:r>
            <a:r>
              <a:rPr lang="en-GB" dirty="0"/>
              <a:t>. Sage publications. </a:t>
            </a:r>
            <a:endParaRPr lang="en-US" dirty="0" smtClean="0"/>
          </a:p>
          <a:p>
            <a:pPr marL="114300" indent="0">
              <a:buNone/>
            </a:pPr>
            <a:endParaRPr lang="en-US" dirty="0" smtClean="0"/>
          </a:p>
          <a:p>
            <a:pPr marL="114300" indent="0">
              <a:buNone/>
            </a:pPr>
            <a:r>
              <a:rPr lang="en-US" dirty="0" smtClean="0"/>
              <a:t>Lee, V. and Das Gupta, P. (editors) (1995) </a:t>
            </a:r>
            <a:r>
              <a:rPr lang="en-US" i="1" dirty="0" smtClean="0"/>
              <a:t>Children’s Cognitive and Language Development.</a:t>
            </a:r>
            <a:r>
              <a:rPr lang="en-US" dirty="0" smtClean="0"/>
              <a:t> The Open University.</a:t>
            </a:r>
          </a:p>
          <a:p>
            <a:pPr marL="114300" indent="0">
              <a:buNone/>
            </a:pPr>
            <a:endParaRPr lang="en-GB" dirty="0" smtClean="0"/>
          </a:p>
          <a:p>
            <a:pPr marL="114300" indent="0">
              <a:buNone/>
            </a:pPr>
            <a:r>
              <a:rPr lang="en-GB" dirty="0" smtClean="0"/>
              <a:t>Saxton</a:t>
            </a:r>
            <a:r>
              <a:rPr lang="en-GB" dirty="0"/>
              <a:t>, M. (2010) </a:t>
            </a:r>
            <a:r>
              <a:rPr lang="en-GB" i="1" dirty="0"/>
              <a:t>Child language: acquisition and development. </a:t>
            </a:r>
            <a:r>
              <a:rPr lang="en-GB" dirty="0"/>
              <a:t>London: Sage</a:t>
            </a:r>
            <a:r>
              <a:rPr lang="en-GB" dirty="0" smtClean="0"/>
              <a:t>.</a:t>
            </a:r>
            <a:endParaRPr lang="en-GB" dirty="0"/>
          </a:p>
        </p:txBody>
      </p:sp>
    </p:spTree>
    <p:extLst>
      <p:ext uri="{BB962C8B-B14F-4D97-AF65-F5344CB8AC3E}">
        <p14:creationId xmlns:p14="http://schemas.microsoft.com/office/powerpoint/2010/main" val="177730979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072" y="274638"/>
            <a:ext cx="7620000" cy="739093"/>
          </a:xfrm>
        </p:spPr>
        <p:txBody>
          <a:bodyPr/>
          <a:lstStyle/>
          <a:p>
            <a:r>
              <a:rPr lang="en-GB" sz="1400" dirty="0" smtClean="0"/>
              <a:t>References from: </a:t>
            </a:r>
            <a:br>
              <a:rPr lang="en-GB" sz="1400" dirty="0" smtClean="0"/>
            </a:br>
            <a:r>
              <a:rPr lang="en-GB" sz="1400" dirty="0" smtClean="0"/>
              <a:t>Key </a:t>
            </a:r>
            <a:r>
              <a:rPr lang="en-GB" sz="1400" dirty="0"/>
              <a:t>Information from the Office for the Communication Champion, 2010</a:t>
            </a:r>
            <a:br>
              <a:rPr lang="en-GB" sz="1400" dirty="0"/>
            </a:br>
            <a:r>
              <a:rPr lang="en-GB" sz="1400" dirty="0"/>
              <a:t>(Primary Talk Participant Book, London: ICAN)</a:t>
            </a:r>
            <a:endParaRPr lang="en-US" sz="1400" dirty="0"/>
          </a:p>
        </p:txBody>
      </p:sp>
      <p:sp>
        <p:nvSpPr>
          <p:cNvPr id="3" name="Content Placeholder 2"/>
          <p:cNvSpPr>
            <a:spLocks noGrp="1"/>
          </p:cNvSpPr>
          <p:nvPr>
            <p:ph idx="1"/>
          </p:nvPr>
        </p:nvSpPr>
        <p:spPr>
          <a:xfrm>
            <a:off x="457200" y="1091710"/>
            <a:ext cx="7620000" cy="5569949"/>
          </a:xfrm>
        </p:spPr>
        <p:txBody>
          <a:bodyPr>
            <a:normAutofit fontScale="70000" lnSpcReduction="20000"/>
          </a:bodyPr>
          <a:lstStyle/>
          <a:p>
            <a:pPr marL="0" indent="0">
              <a:buNone/>
            </a:pPr>
            <a:r>
              <a:rPr lang="en-GB" sz="2000" dirty="0" smtClean="0"/>
              <a:t>Carson, D., Klee, T., Perry, C., Muskina, G. and Donaghy, T. (2008) Comparisons of children with delayed and normal language at 24 months of age on measures of behavioural difficulties, social and cognitive development. </a:t>
            </a:r>
            <a:r>
              <a:rPr lang="en-GB" sz="2000" i="1" dirty="0" smtClean="0"/>
              <a:t>Infant Mental Health Journal, </a:t>
            </a:r>
            <a:r>
              <a:rPr lang="en-GB" sz="2000" dirty="0" smtClean="0"/>
              <a:t>Vol. 19, issue 1, pp. 58-75.</a:t>
            </a:r>
          </a:p>
          <a:p>
            <a:pPr marL="0" indent="0">
              <a:buNone/>
            </a:pPr>
            <a:endParaRPr lang="en-GB" sz="2000" dirty="0"/>
          </a:p>
          <a:p>
            <a:pPr marL="0" indent="0">
              <a:buNone/>
            </a:pPr>
            <a:r>
              <a:rPr lang="en-GB" sz="2000" dirty="0" smtClean="0"/>
              <a:t>Clarke, P., Snowling, M. J., Truelove, E. and Hulme, C. (2010) Ameliorating children’s reading comprehension difficulties: A randomised controlled trial. </a:t>
            </a:r>
            <a:r>
              <a:rPr lang="en-GB" sz="2000" i="1" dirty="0" smtClean="0"/>
              <a:t>Psychological Science, </a:t>
            </a:r>
            <a:r>
              <a:rPr lang="en-GB" sz="2000" dirty="0" smtClean="0"/>
              <a:t>21, 1106-1116.</a:t>
            </a:r>
          </a:p>
          <a:p>
            <a:pPr marL="0" indent="0">
              <a:buNone/>
            </a:pPr>
            <a:endParaRPr lang="en-GB" sz="2000" dirty="0"/>
          </a:p>
          <a:p>
            <a:pPr marL="0" indent="0">
              <a:buNone/>
            </a:pPr>
            <a:r>
              <a:rPr lang="en-GB" sz="2000" dirty="0" smtClean="0"/>
              <a:t>Feinstein, L. and Duckworth, K. (2006) </a:t>
            </a:r>
            <a:r>
              <a:rPr lang="en-GB" sz="2000" i="1" dirty="0" smtClean="0"/>
              <a:t>Development in the Early Years: Its importance for School Performance and Adult Outcomes. </a:t>
            </a:r>
            <a:r>
              <a:rPr lang="en-GB" sz="2000" dirty="0" smtClean="0"/>
              <a:t>London: Centre for Research on the Wider Benefits of Learning.</a:t>
            </a:r>
          </a:p>
          <a:p>
            <a:pPr marL="0" indent="0">
              <a:buNone/>
            </a:pPr>
            <a:endParaRPr lang="en-GB" sz="2000" dirty="0"/>
          </a:p>
          <a:p>
            <a:pPr marL="0" indent="0">
              <a:buNone/>
            </a:pPr>
            <a:r>
              <a:rPr lang="en-GB" sz="2000" dirty="0" smtClean="0"/>
              <a:t>Knox, E. and Conti-Ramsden, G.M. (2003) Bullying risks of 11 year old children with specific language impairment (SLI): does school placement matter? </a:t>
            </a:r>
            <a:r>
              <a:rPr lang="en-GB" sz="2000" i="1" dirty="0" smtClean="0"/>
              <a:t>International Journal of Language &amp; Communication Disorders, 38(1), 1-12.</a:t>
            </a:r>
            <a:endParaRPr lang="en-GB" sz="2000" dirty="0" smtClean="0"/>
          </a:p>
          <a:p>
            <a:pPr marL="0" indent="0">
              <a:buNone/>
            </a:pPr>
            <a:endParaRPr lang="en-GB" sz="2000" dirty="0"/>
          </a:p>
          <a:p>
            <a:pPr marL="0" indent="0">
              <a:buNone/>
            </a:pPr>
            <a:r>
              <a:rPr lang="en-GB" sz="2000" dirty="0" smtClean="0"/>
              <a:t>Silva, P.A., Williams, S and McGee, R. (1987) A longitudinal study of children with developmental language delay at age three: later intelligence, reading and behaviour problems. </a:t>
            </a:r>
            <a:r>
              <a:rPr lang="en-GB" sz="2000" i="1" dirty="0" smtClean="0"/>
              <a:t>Developmental Medicine and Child Neurology </a:t>
            </a:r>
            <a:r>
              <a:rPr lang="en-GB" sz="2000" dirty="0" smtClean="0"/>
              <a:t>29, 630-640.</a:t>
            </a:r>
          </a:p>
          <a:p>
            <a:pPr marL="0" indent="0">
              <a:buNone/>
            </a:pPr>
            <a:endParaRPr lang="en-GB" sz="2000" dirty="0" smtClean="0"/>
          </a:p>
          <a:p>
            <a:pPr marL="0" indent="0">
              <a:buNone/>
            </a:pPr>
            <a:r>
              <a:rPr lang="en-GB" sz="2000" dirty="0" smtClean="0"/>
              <a:t>Snowling, M., Bishop, D.V.M., Stothard S., Chipchase, B, and Kaplan, C. (2006) Psychosocial outcomes at 15 years of children with a preschool history of speech-language impairment. </a:t>
            </a:r>
            <a:r>
              <a:rPr lang="en-GB" sz="2000" i="1" dirty="0" smtClean="0"/>
              <a:t>Journal of Child Psychology and Psychiatry, Vol. 47.</a:t>
            </a:r>
          </a:p>
          <a:p>
            <a:pPr marL="0" indent="0">
              <a:buNone/>
            </a:pPr>
            <a:endParaRPr lang="en-GB" sz="2000" dirty="0" smtClean="0"/>
          </a:p>
          <a:p>
            <a:pPr marL="0" indent="0">
              <a:buNone/>
            </a:pPr>
            <a:r>
              <a:rPr lang="en-GB" sz="2000" dirty="0" smtClean="0"/>
              <a:t>Snow</a:t>
            </a:r>
            <a:r>
              <a:rPr lang="en-GB" sz="2000" dirty="0"/>
              <a:t>, P.C. and Powell, M.B. (2004) Developmental Language Disorders and Adolescent Risk: A Public-Health Advocacy Role for Speech Pathologists? </a:t>
            </a:r>
            <a:r>
              <a:rPr lang="en-GB" sz="2000" i="1" dirty="0"/>
              <a:t>Advances in Speech Language Pathology, </a:t>
            </a:r>
            <a:r>
              <a:rPr lang="en-GB" sz="2000" dirty="0"/>
              <a:t>6 (4), 221-229.</a:t>
            </a:r>
          </a:p>
          <a:p>
            <a:pPr marL="0" indent="0">
              <a:buNone/>
            </a:pPr>
            <a:endParaRPr lang="en-GB" sz="2000" dirty="0"/>
          </a:p>
          <a:p>
            <a:pPr marL="0" indent="0">
              <a:buNone/>
            </a:pPr>
            <a:r>
              <a:rPr lang="en-GB" sz="2000" dirty="0"/>
              <a:t>UK Commission for Employment and Skills, 2010.</a:t>
            </a:r>
          </a:p>
          <a:p>
            <a:pPr marL="0" indent="0">
              <a:buNone/>
            </a:pPr>
            <a:endParaRPr lang="en-GB" sz="2000" i="1" dirty="0" smtClean="0"/>
          </a:p>
          <a:p>
            <a:pPr marL="0" indent="0">
              <a:buNone/>
            </a:pPr>
            <a:endParaRPr lang="en-GB" sz="2000" i="1" dirty="0"/>
          </a:p>
          <a:p>
            <a:pPr marL="0" indent="0">
              <a:buNone/>
            </a:pPr>
            <a:endParaRPr lang="en-GB" sz="2000" dirty="0"/>
          </a:p>
        </p:txBody>
      </p:sp>
    </p:spTree>
    <p:extLst>
      <p:ext uri="{BB962C8B-B14F-4D97-AF65-F5344CB8AC3E}">
        <p14:creationId xmlns:p14="http://schemas.microsoft.com/office/powerpoint/2010/main" val="34704034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z="3600" dirty="0">
                <a:latin typeface="Comic Sans MS" charset="0"/>
                <a:ea typeface="ＭＳ Ｐゴシック" charset="0"/>
                <a:cs typeface="ＭＳ Ｐゴシック" charset="0"/>
              </a:rPr>
              <a:t>Useful websites / links to documents</a:t>
            </a:r>
          </a:p>
        </p:txBody>
      </p:sp>
      <p:sp>
        <p:nvSpPr>
          <p:cNvPr id="86018" name="Content Placeholder 2"/>
          <p:cNvSpPr>
            <a:spLocks noGrp="1"/>
          </p:cNvSpPr>
          <p:nvPr>
            <p:ph idx="1"/>
          </p:nvPr>
        </p:nvSpPr>
        <p:spPr>
          <a:xfrm>
            <a:off x="685800" y="1550988"/>
            <a:ext cx="6478588" cy="5129212"/>
          </a:xfrm>
        </p:spPr>
        <p:txBody>
          <a:bodyPr/>
          <a:lstStyle/>
          <a:p>
            <a:pPr marL="0" indent="0">
              <a:buFont typeface="Wingdings" charset="0"/>
              <a:buNone/>
            </a:pPr>
            <a:r>
              <a:rPr lang="en-US" sz="2400" dirty="0" smtClean="0">
                <a:latin typeface="Comic Sans MS" charset="0"/>
                <a:ea typeface="ＭＳ Ｐゴシック" charset="0"/>
                <a:cs typeface="ＭＳ Ｐゴシック" charset="0"/>
              </a:rPr>
              <a:t>‘Face to Face’ research on how parents can support babies / toddlers in early </a:t>
            </a:r>
            <a:r>
              <a:rPr lang="en-US" sz="2400" dirty="0">
                <a:latin typeface="Comic Sans MS" charset="0"/>
                <a:ea typeface="ＭＳ Ｐゴシック" charset="0"/>
                <a:cs typeface="ＭＳ Ｐゴシック" charset="0"/>
              </a:rPr>
              <a:t>language development: </a:t>
            </a:r>
            <a:endParaRPr lang="en-US" sz="2400" dirty="0" smtClean="0">
              <a:latin typeface="Comic Sans MS" charset="0"/>
              <a:ea typeface="ＭＳ Ｐゴシック" charset="0"/>
              <a:cs typeface="ＭＳ Ｐゴシック" charset="0"/>
            </a:endParaRPr>
          </a:p>
          <a:p>
            <a:pPr marL="0" indent="0">
              <a:buFont typeface="Wingdings" charset="0"/>
              <a:buNone/>
            </a:pPr>
            <a:r>
              <a:rPr lang="en-US" sz="2400" dirty="0" smtClean="0">
                <a:solidFill>
                  <a:srgbClr val="FF6600"/>
                </a:solidFill>
                <a:latin typeface="Comic Sans MS" charset="0"/>
                <a:ea typeface="ＭＳ Ｐゴシック" charset="0"/>
                <a:cs typeface="ＭＳ Ｐゴシック" charset="0"/>
                <a:hlinkClick r:id="rId2"/>
              </a:rPr>
              <a:t>http</a:t>
            </a:r>
            <a:r>
              <a:rPr lang="en-US" sz="2400" dirty="0">
                <a:solidFill>
                  <a:srgbClr val="FF6600"/>
                </a:solidFill>
                <a:latin typeface="Comic Sans MS" charset="0"/>
                <a:ea typeface="ＭＳ Ｐゴシック" charset="0"/>
                <a:cs typeface="ＭＳ Ｐゴシック" charset="0"/>
                <a:hlinkClick r:id="rId2"/>
              </a:rPr>
              <a:t>://</a:t>
            </a:r>
            <a:r>
              <a:rPr lang="en-US" sz="2400" dirty="0" err="1">
                <a:solidFill>
                  <a:srgbClr val="FF6600"/>
                </a:solidFill>
                <a:latin typeface="Comic Sans MS" charset="0"/>
                <a:ea typeface="ＭＳ Ｐゴシック" charset="0"/>
                <a:cs typeface="ＭＳ Ｐゴシック" charset="0"/>
                <a:hlinkClick r:id="rId2"/>
              </a:rPr>
              <a:t>www.literacytrust.org.uk</a:t>
            </a:r>
            <a:r>
              <a:rPr lang="en-US" sz="2400" dirty="0">
                <a:solidFill>
                  <a:srgbClr val="FF6600"/>
                </a:solidFill>
                <a:latin typeface="Comic Sans MS" charset="0"/>
                <a:ea typeface="ＭＳ Ｐゴシック" charset="0"/>
                <a:cs typeface="ＭＳ Ｐゴシック" charset="0"/>
                <a:hlinkClick r:id="rId2"/>
              </a:rPr>
              <a:t>/</a:t>
            </a:r>
            <a:r>
              <a:rPr lang="en-US" sz="2400" dirty="0" err="1">
                <a:solidFill>
                  <a:srgbClr val="FF6600"/>
                </a:solidFill>
                <a:latin typeface="Comic Sans MS" charset="0"/>
                <a:ea typeface="ＭＳ Ｐゴシック" charset="0"/>
                <a:cs typeface="ＭＳ Ｐゴシック" charset="0"/>
                <a:hlinkClick r:id="rId2"/>
              </a:rPr>
              <a:t>talk_to_your_baby</a:t>
            </a:r>
            <a:r>
              <a:rPr lang="en-US" sz="2400" dirty="0">
                <a:solidFill>
                  <a:srgbClr val="FF6600"/>
                </a:solidFill>
                <a:latin typeface="Comic Sans MS" charset="0"/>
                <a:ea typeface="ＭＳ Ｐゴシック" charset="0"/>
                <a:cs typeface="ＭＳ Ｐゴシック" charset="0"/>
                <a:hlinkClick r:id="rId2"/>
              </a:rPr>
              <a:t>/</a:t>
            </a:r>
            <a:r>
              <a:rPr lang="en-US" sz="2400" dirty="0" err="1">
                <a:solidFill>
                  <a:srgbClr val="FF6600"/>
                </a:solidFill>
                <a:latin typeface="Comic Sans MS" charset="0"/>
                <a:ea typeface="ＭＳ Ｐゴシック" charset="0"/>
                <a:cs typeface="ＭＳ Ｐゴシック" charset="0"/>
                <a:hlinkClick r:id="rId2"/>
              </a:rPr>
              <a:t>policy_research</a:t>
            </a:r>
            <a:r>
              <a:rPr lang="en-US" sz="2400" dirty="0">
                <a:solidFill>
                  <a:srgbClr val="FF6600"/>
                </a:solidFill>
                <a:latin typeface="Comic Sans MS" charset="0"/>
                <a:ea typeface="ＭＳ Ｐゴシック" charset="0"/>
                <a:cs typeface="ＭＳ Ｐゴシック" charset="0"/>
                <a:hlinkClick r:id="rId2"/>
              </a:rPr>
              <a:t>/1737_research_talk_to_your_babys_face_to_face_research_project</a:t>
            </a:r>
            <a:endParaRPr lang="en-US" sz="2400" dirty="0">
              <a:solidFill>
                <a:srgbClr val="FF6600"/>
              </a:solidFill>
              <a:latin typeface="Comic Sans MS" charset="0"/>
              <a:ea typeface="ＭＳ Ｐゴシック" charset="0"/>
              <a:cs typeface="ＭＳ Ｐゴシック" charset="0"/>
            </a:endParaRPr>
          </a:p>
          <a:p>
            <a:pPr marL="0" indent="0">
              <a:buFont typeface="Wingdings" charset="0"/>
              <a:buNone/>
            </a:pPr>
            <a:endParaRPr lang="en-US" sz="2400" dirty="0" smtClean="0">
              <a:latin typeface="Comic Sans MS" charset="0"/>
              <a:ea typeface="ＭＳ Ｐゴシック" charset="0"/>
              <a:cs typeface="ＭＳ Ｐゴシック" charset="0"/>
            </a:endParaRPr>
          </a:p>
          <a:p>
            <a:pPr marL="0" indent="0">
              <a:buFont typeface="Wingdings" charset="0"/>
              <a:buNone/>
            </a:pPr>
            <a:r>
              <a:rPr lang="en-US" sz="2400" dirty="0" smtClean="0">
                <a:latin typeface="Comic Sans MS" charset="0"/>
                <a:ea typeface="ＭＳ Ｐゴシック" charset="0"/>
                <a:cs typeface="ＭＳ Ｐゴシック" charset="0"/>
              </a:rPr>
              <a:t>Simple Psychology website (</a:t>
            </a:r>
            <a:r>
              <a:rPr lang="en-US" sz="2400" dirty="0" err="1" smtClean="0">
                <a:latin typeface="Comic Sans MS" charset="0"/>
                <a:ea typeface="ＭＳ Ｐゴシック" charset="0"/>
                <a:cs typeface="ＭＳ Ｐゴシック" charset="0"/>
              </a:rPr>
              <a:t>summarises</a:t>
            </a:r>
            <a:r>
              <a:rPr lang="en-US" sz="2400" dirty="0" smtClean="0">
                <a:latin typeface="Comic Sans MS" charset="0"/>
                <a:ea typeface="ＭＳ Ｐゴシック" charset="0"/>
                <a:cs typeface="ＭＳ Ｐゴシック" charset="0"/>
              </a:rPr>
              <a:t> key </a:t>
            </a:r>
            <a:r>
              <a:rPr lang="en-US" sz="2400" dirty="0">
                <a:latin typeface="Comic Sans MS" charset="0"/>
                <a:ea typeface="ＭＳ Ｐゴシック" charset="0"/>
                <a:cs typeface="ＭＳ Ｐゴシック" charset="0"/>
              </a:rPr>
              <a:t>l</a:t>
            </a:r>
            <a:r>
              <a:rPr lang="en-US" sz="2400" dirty="0" smtClean="0">
                <a:latin typeface="Comic Sans MS" charset="0"/>
                <a:ea typeface="ＭＳ Ｐゴシック" charset="0"/>
                <a:cs typeface="ＭＳ Ｐゴシック" charset="0"/>
              </a:rPr>
              <a:t>earning theories e.g. </a:t>
            </a:r>
            <a:r>
              <a:rPr lang="en-US" sz="2400" dirty="0" err="1" smtClean="0">
                <a:latin typeface="Comic Sans MS" charset="0"/>
                <a:ea typeface="ＭＳ Ｐゴシック" charset="0"/>
                <a:cs typeface="ＭＳ Ｐゴシック" charset="0"/>
              </a:rPr>
              <a:t>Vygotsky’s</a:t>
            </a:r>
            <a:r>
              <a:rPr lang="en-US" sz="2400" dirty="0" smtClean="0">
                <a:latin typeface="Comic Sans MS" charset="0"/>
                <a:ea typeface="ＭＳ Ｐゴシック" charset="0"/>
                <a:cs typeface="ＭＳ Ｐゴシック" charset="0"/>
              </a:rPr>
              <a:t> ZPD)</a:t>
            </a:r>
          </a:p>
          <a:p>
            <a:pPr marL="0" indent="0">
              <a:buFont typeface="Wingdings" charset="0"/>
              <a:buNone/>
            </a:pPr>
            <a:r>
              <a:rPr lang="en-US" sz="2400" dirty="0" smtClean="0">
                <a:latin typeface="Comic Sans MS" charset="0"/>
                <a:ea typeface="ＭＳ Ｐゴシック" charset="0"/>
                <a:cs typeface="ＭＳ Ｐゴシック" charset="0"/>
                <a:hlinkClick r:id="rId3"/>
              </a:rPr>
              <a:t>http://simplepsychology.org/vygotsky</a:t>
            </a:r>
            <a:endParaRPr lang="en-US" sz="2400" dirty="0" smtClean="0">
              <a:latin typeface="Comic Sans MS" charset="0"/>
              <a:ea typeface="ＭＳ Ｐゴシック" charset="0"/>
              <a:cs typeface="ＭＳ Ｐゴシック" charset="0"/>
            </a:endParaRPr>
          </a:p>
          <a:p>
            <a:pPr marL="0" indent="0">
              <a:buFont typeface="Wingdings" charset="0"/>
              <a:buNone/>
            </a:pPr>
            <a:endParaRPr lang="en-US" dirty="0">
              <a:latin typeface="Comic Sans MS" charset="0"/>
              <a:ea typeface="ＭＳ Ｐゴシック" charset="0"/>
              <a:cs typeface="ＭＳ Ｐゴシック" charset="0"/>
            </a:endParaRPr>
          </a:p>
          <a:p>
            <a:pPr marL="0" indent="0">
              <a:buFont typeface="Wingdings" charset="0"/>
              <a:buNone/>
            </a:pPr>
            <a:endParaRPr lang="en-US" dirty="0">
              <a:latin typeface="Comic Sans MS"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300"/>
            <a:ext cx="7620000" cy="1358900"/>
          </a:xfrm>
        </p:spPr>
        <p:txBody>
          <a:bodyPr/>
          <a:lstStyle/>
          <a:p>
            <a:r>
              <a:rPr lang="en-US" dirty="0" smtClean="0"/>
              <a:t>‘Better Communication' </a:t>
            </a:r>
            <a:r>
              <a:rPr lang="en-US" dirty="0"/>
              <a:t>Research</a:t>
            </a:r>
            <a:r>
              <a:rPr lang="en-GB" dirty="0"/>
              <a:t/>
            </a:r>
            <a:br>
              <a:rPr lang="en-GB" dirty="0"/>
            </a:br>
            <a:r>
              <a:rPr lang="en-GB" dirty="0" smtClean="0"/>
              <a:t> </a:t>
            </a:r>
            <a:endParaRPr lang="en-US" dirty="0"/>
          </a:p>
        </p:txBody>
      </p:sp>
      <p:sp>
        <p:nvSpPr>
          <p:cNvPr id="3" name="Content Placeholder 2"/>
          <p:cNvSpPr>
            <a:spLocks noGrp="1"/>
          </p:cNvSpPr>
          <p:nvPr>
            <p:ph idx="1"/>
          </p:nvPr>
        </p:nvSpPr>
        <p:spPr>
          <a:xfrm>
            <a:off x="457200" y="1727200"/>
            <a:ext cx="7620000" cy="4673600"/>
          </a:xfrm>
        </p:spPr>
        <p:txBody>
          <a:bodyPr>
            <a:normAutofit fontScale="62500" lnSpcReduction="20000"/>
          </a:bodyPr>
          <a:lstStyle/>
          <a:p>
            <a:pPr marL="114300" indent="0">
              <a:buNone/>
            </a:pPr>
            <a:r>
              <a:rPr lang="en-US" dirty="0"/>
              <a:t> </a:t>
            </a:r>
            <a:r>
              <a:rPr lang="en-US" dirty="0" err="1" smtClean="0"/>
              <a:t>Tickell</a:t>
            </a:r>
            <a:r>
              <a:rPr lang="en-US" dirty="0"/>
              <a:t>, C. (2012). The early years: Foundation for life, health and learning.  London: </a:t>
            </a:r>
            <a:r>
              <a:rPr lang="en-US" dirty="0" err="1"/>
              <a:t>DfE</a:t>
            </a:r>
            <a:r>
              <a:rPr lang="en-US" dirty="0"/>
              <a:t>.</a:t>
            </a:r>
            <a:endParaRPr lang="en-GB" dirty="0"/>
          </a:p>
          <a:p>
            <a:pPr marL="114300" indent="0">
              <a:buNone/>
            </a:pPr>
            <a:r>
              <a:rPr lang="en-US" dirty="0"/>
              <a:t>http://</a:t>
            </a:r>
            <a:r>
              <a:rPr lang="en-US" dirty="0" err="1"/>
              <a:t>www.education.g</a:t>
            </a:r>
            <a:r>
              <a:rPr lang="en-US" dirty="0"/>
              <a:t> </a:t>
            </a:r>
            <a:r>
              <a:rPr lang="en-US" dirty="0" err="1"/>
              <a:t>ov.uk</a:t>
            </a:r>
            <a:r>
              <a:rPr lang="en-US" dirty="0"/>
              <a:t>/</a:t>
            </a:r>
            <a:r>
              <a:rPr lang="en-US" dirty="0" err="1"/>
              <a:t>tickellreview</a:t>
            </a:r>
            <a:r>
              <a:rPr lang="en-US" dirty="0" smtClean="0"/>
              <a:t>/</a:t>
            </a:r>
          </a:p>
          <a:p>
            <a:pPr marL="114300" indent="0">
              <a:buNone/>
            </a:pPr>
            <a:endParaRPr lang="en-GB" dirty="0"/>
          </a:p>
          <a:p>
            <a:pPr marL="114300" indent="0">
              <a:buNone/>
            </a:pPr>
            <a:r>
              <a:rPr lang="en-US" dirty="0" err="1" smtClean="0"/>
              <a:t>Nutbrown</a:t>
            </a:r>
            <a:r>
              <a:rPr lang="en-US" dirty="0"/>
              <a:t>, C. (2012). Foundations for quality: An independent review of early education and</a:t>
            </a:r>
            <a:endParaRPr lang="en-GB" dirty="0"/>
          </a:p>
          <a:p>
            <a:pPr marL="114300" indent="0">
              <a:buNone/>
            </a:pPr>
            <a:r>
              <a:rPr lang="en-US" dirty="0"/>
              <a:t>childcare qualifications . London: </a:t>
            </a:r>
            <a:r>
              <a:rPr lang="en-US" dirty="0" err="1"/>
              <a:t>DfE</a:t>
            </a:r>
            <a:r>
              <a:rPr lang="en-US" dirty="0"/>
              <a:t>.</a:t>
            </a:r>
            <a:endParaRPr lang="en-GB" dirty="0"/>
          </a:p>
          <a:p>
            <a:pPr marL="114300" indent="0">
              <a:buNone/>
            </a:pPr>
            <a:r>
              <a:rPr lang="en-US" dirty="0">
                <a:hlinkClick r:id="rId2"/>
              </a:rPr>
              <a:t>http://www.education.gov.uk/</a:t>
            </a:r>
            <a:r>
              <a:rPr lang="en-US" dirty="0" smtClean="0">
                <a:hlinkClick r:id="rId2"/>
              </a:rPr>
              <a:t>nutbrownreview</a:t>
            </a:r>
            <a:endParaRPr lang="en-US" dirty="0" smtClean="0"/>
          </a:p>
          <a:p>
            <a:pPr marL="114300" indent="0">
              <a:buNone/>
            </a:pPr>
            <a:endParaRPr lang="en-GB" dirty="0"/>
          </a:p>
          <a:p>
            <a:pPr marL="114300" indent="0">
              <a:buNone/>
            </a:pPr>
            <a:r>
              <a:rPr lang="en-US" dirty="0" smtClean="0"/>
              <a:t>Lindsay</a:t>
            </a:r>
            <a:r>
              <a:rPr lang="en-US" dirty="0"/>
              <a:t>, G., </a:t>
            </a:r>
            <a:r>
              <a:rPr lang="en-US" dirty="0" err="1"/>
              <a:t>Dockrell</a:t>
            </a:r>
            <a:r>
              <a:rPr lang="en-US" dirty="0"/>
              <a:t>, J.E., Law, J., </a:t>
            </a:r>
            <a:r>
              <a:rPr lang="en-US" dirty="0" err="1"/>
              <a:t>Roulstone</a:t>
            </a:r>
            <a:r>
              <a:rPr lang="en-US" dirty="0"/>
              <a:t>, S., &amp; </a:t>
            </a:r>
            <a:r>
              <a:rPr lang="en-US" dirty="0" err="1"/>
              <a:t>Vignoles</a:t>
            </a:r>
            <a:r>
              <a:rPr lang="en-US" dirty="0"/>
              <a:t>, A. (2010) Better communication</a:t>
            </a:r>
            <a:endParaRPr lang="en-GB" dirty="0"/>
          </a:p>
          <a:p>
            <a:pPr marL="114300" indent="0">
              <a:buNone/>
            </a:pPr>
            <a:r>
              <a:rPr lang="en-US" dirty="0"/>
              <a:t>research </a:t>
            </a:r>
            <a:r>
              <a:rPr lang="en-US" dirty="0" err="1"/>
              <a:t>programme</a:t>
            </a:r>
            <a:r>
              <a:rPr lang="en-US" dirty="0"/>
              <a:t> 1st interim report DfE-RR070. London: </a:t>
            </a:r>
            <a:r>
              <a:rPr lang="en-US" dirty="0" err="1"/>
              <a:t>DfE</a:t>
            </a:r>
            <a:r>
              <a:rPr lang="en-US" dirty="0"/>
              <a:t> . (70pp).</a:t>
            </a:r>
            <a:endParaRPr lang="en-GB" dirty="0"/>
          </a:p>
          <a:p>
            <a:pPr marL="114300" indent="0">
              <a:buNone/>
            </a:pPr>
            <a:r>
              <a:rPr lang="en-US" dirty="0">
                <a:hlinkClick r:id="rId3"/>
              </a:rPr>
              <a:t>http://publications.education.gov.uk/eOrderingDownload/DFE-RR070.</a:t>
            </a:r>
            <a:r>
              <a:rPr lang="en-US" dirty="0" smtClean="0">
                <a:hlinkClick r:id="rId3"/>
              </a:rPr>
              <a:t>pdf</a:t>
            </a:r>
            <a:endParaRPr lang="en-US" dirty="0" smtClean="0"/>
          </a:p>
          <a:p>
            <a:pPr marL="114300" indent="0">
              <a:buNone/>
            </a:pPr>
            <a:endParaRPr lang="en-GB" dirty="0"/>
          </a:p>
          <a:p>
            <a:pPr marL="114300" indent="0">
              <a:buNone/>
            </a:pPr>
            <a:r>
              <a:rPr lang="en-US" dirty="0" smtClean="0"/>
              <a:t>Lindsay</a:t>
            </a:r>
            <a:r>
              <a:rPr lang="en-US" dirty="0"/>
              <a:t>, G., </a:t>
            </a:r>
            <a:r>
              <a:rPr lang="en-US" dirty="0" err="1"/>
              <a:t>Dockrell</a:t>
            </a:r>
            <a:r>
              <a:rPr lang="en-US" dirty="0"/>
              <a:t>, J.E., Law, J., &amp; </a:t>
            </a:r>
            <a:r>
              <a:rPr lang="en-US" dirty="0" err="1"/>
              <a:t>Roulstone</a:t>
            </a:r>
            <a:r>
              <a:rPr lang="en-US" dirty="0"/>
              <a:t>, S. (2011) Better communication research</a:t>
            </a:r>
            <a:endParaRPr lang="en-GB" dirty="0"/>
          </a:p>
          <a:p>
            <a:pPr marL="114300" indent="0">
              <a:buNone/>
            </a:pPr>
            <a:r>
              <a:rPr lang="en-US" dirty="0" err="1"/>
              <a:t>programme</a:t>
            </a:r>
            <a:r>
              <a:rPr lang="en-US" dirty="0"/>
              <a:t> 2nd interim report. DFE-RR 172 . London: </a:t>
            </a:r>
            <a:r>
              <a:rPr lang="en-US" dirty="0" err="1"/>
              <a:t>DfE</a:t>
            </a:r>
            <a:r>
              <a:rPr lang="en-US" dirty="0"/>
              <a:t>. (131pp).</a:t>
            </a:r>
            <a:endParaRPr lang="en-GB" dirty="0"/>
          </a:p>
          <a:p>
            <a:pPr marL="114300" indent="0">
              <a:buNone/>
            </a:pPr>
            <a:r>
              <a:rPr lang="en-US" dirty="0">
                <a:hlinkClick r:id="rId4"/>
              </a:rPr>
              <a:t>https://www.education.gov.uk/publications/eOrderingDownload/DFE-RR172.</a:t>
            </a:r>
            <a:r>
              <a:rPr lang="en-US" dirty="0" smtClean="0">
                <a:hlinkClick r:id="rId4"/>
              </a:rPr>
              <a:t>pdf</a:t>
            </a:r>
            <a:endParaRPr lang="en-US" dirty="0" smtClean="0"/>
          </a:p>
          <a:p>
            <a:pPr marL="114300" indent="0">
              <a:buNone/>
            </a:pPr>
            <a:endParaRPr lang="en-GB" dirty="0"/>
          </a:p>
          <a:p>
            <a:pPr marL="114300" indent="0">
              <a:buNone/>
            </a:pPr>
            <a:r>
              <a:rPr lang="en-US" dirty="0" err="1" smtClean="0"/>
              <a:t>Snowling</a:t>
            </a:r>
            <a:r>
              <a:rPr lang="en-US" dirty="0"/>
              <a:t>, M. J., </a:t>
            </a:r>
            <a:r>
              <a:rPr lang="en-US" dirty="0" err="1"/>
              <a:t>Hulme</a:t>
            </a:r>
            <a:r>
              <a:rPr lang="en-US" dirty="0"/>
              <a:t>, C., Bailey, A. M., </a:t>
            </a:r>
            <a:r>
              <a:rPr lang="en-US" dirty="0" err="1"/>
              <a:t>Stothard</a:t>
            </a:r>
            <a:r>
              <a:rPr lang="en-US" dirty="0"/>
              <a:t>, S. E., &amp; Lindsay (2011). Better communication</a:t>
            </a:r>
            <a:endParaRPr lang="en-GB" dirty="0"/>
          </a:p>
          <a:p>
            <a:pPr marL="114300" indent="0">
              <a:buNone/>
            </a:pPr>
            <a:r>
              <a:rPr lang="en-US" dirty="0"/>
              <a:t>research project: Language and literacy attainment of pupils during early years and through KS2:</a:t>
            </a:r>
            <a:endParaRPr lang="en-GB" dirty="0"/>
          </a:p>
          <a:p>
            <a:pPr marL="114300" indent="0">
              <a:buNone/>
            </a:pPr>
            <a:r>
              <a:rPr lang="en-US" dirty="0"/>
              <a:t>Does teacher assessment at five provide a valid measure of children’s current and future educational</a:t>
            </a:r>
            <a:endParaRPr lang="en-GB" dirty="0"/>
          </a:p>
          <a:p>
            <a:pPr marL="114300" indent="0">
              <a:buNone/>
            </a:pPr>
            <a:r>
              <a:rPr lang="en-US" dirty="0"/>
              <a:t>attainments? DFE-RR172a.  London: </a:t>
            </a:r>
            <a:r>
              <a:rPr lang="en-US" dirty="0" err="1"/>
              <a:t>DfE</a:t>
            </a:r>
            <a:r>
              <a:rPr lang="en-US" dirty="0"/>
              <a:t>.</a:t>
            </a:r>
            <a:endParaRPr lang="en-GB" dirty="0"/>
          </a:p>
          <a:p>
            <a:pPr marL="114300" indent="0">
              <a:buNone/>
            </a:pPr>
            <a:r>
              <a:rPr lang="en-US" dirty="0"/>
              <a:t>https://</a:t>
            </a:r>
            <a:r>
              <a:rPr lang="en-US" dirty="0" err="1"/>
              <a:t>www.education.gov.uk</a:t>
            </a:r>
            <a:r>
              <a:rPr lang="en-US" dirty="0"/>
              <a:t>/publications/</a:t>
            </a:r>
            <a:r>
              <a:rPr lang="en-US" dirty="0" err="1"/>
              <a:t>eOrderingDownload</a:t>
            </a:r>
            <a:r>
              <a:rPr lang="en-US" dirty="0"/>
              <a:t>/DFE-RR172a.pdf</a:t>
            </a:r>
            <a:endParaRPr lang="en-GB" dirty="0"/>
          </a:p>
          <a:p>
            <a:pPr marL="114300" indent="0">
              <a:buNone/>
            </a:pPr>
            <a:endParaRPr lang="en-US" dirty="0"/>
          </a:p>
        </p:txBody>
      </p:sp>
    </p:spTree>
    <p:extLst>
      <p:ext uri="{BB962C8B-B14F-4D97-AF65-F5344CB8AC3E}">
        <p14:creationId xmlns:p14="http://schemas.microsoft.com/office/powerpoint/2010/main" val="12383443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478588" cy="850900"/>
          </a:xfrm>
        </p:spPr>
        <p:txBody>
          <a:bodyPr/>
          <a:lstStyle/>
          <a:p>
            <a:r>
              <a:rPr lang="en-US" b="1" dirty="0"/>
              <a:t>Who has </a:t>
            </a:r>
            <a:r>
              <a:rPr lang="en-US" b="1" dirty="0" smtClean="0"/>
              <a:t>SLCN?</a:t>
            </a:r>
            <a:r>
              <a:rPr lang="en-US" sz="1600" b="1" dirty="0" smtClean="0"/>
              <a:t> </a:t>
            </a:r>
            <a:endParaRPr lang="en-US" sz="1600" dirty="0"/>
          </a:p>
        </p:txBody>
      </p:sp>
      <p:sp>
        <p:nvSpPr>
          <p:cNvPr id="3" name="Content Placeholder 2"/>
          <p:cNvSpPr>
            <a:spLocks noGrp="1"/>
          </p:cNvSpPr>
          <p:nvPr>
            <p:ph idx="1"/>
          </p:nvPr>
        </p:nvSpPr>
        <p:spPr>
          <a:xfrm>
            <a:off x="685800" y="1055688"/>
            <a:ext cx="6478588" cy="5637212"/>
          </a:xfrm>
        </p:spPr>
        <p:txBody>
          <a:bodyPr>
            <a:normAutofit fontScale="92500"/>
          </a:bodyPr>
          <a:lstStyle/>
          <a:p>
            <a:pPr lvl="0"/>
            <a:r>
              <a:rPr lang="en-US" sz="2800" dirty="0" smtClean="0"/>
              <a:t>7</a:t>
            </a:r>
            <a:r>
              <a:rPr lang="en-US" sz="2800" dirty="0"/>
              <a:t>% of five-year-olds entering school in England - nearly 40,000 children in 2007 - have significant difficulties with speech and/or language</a:t>
            </a:r>
            <a:endParaRPr lang="en-GB" sz="2800" dirty="0"/>
          </a:p>
          <a:p>
            <a:pPr lvl="0"/>
            <a:r>
              <a:rPr lang="en-US" sz="2800" dirty="0">
                <a:solidFill>
                  <a:schemeClr val="accent2">
                    <a:lumMod val="75000"/>
                  </a:schemeClr>
                </a:solidFill>
              </a:rPr>
              <a:t>1% of five-year-olds entering school in England - more than 5,500 children in 2007 - have the most severe and complex SLCN</a:t>
            </a:r>
            <a:endParaRPr lang="en-GB" sz="2800" dirty="0">
              <a:solidFill>
                <a:schemeClr val="accent2">
                  <a:lumMod val="75000"/>
                </a:schemeClr>
              </a:solidFill>
            </a:endParaRPr>
          </a:p>
          <a:p>
            <a:pPr lvl="0"/>
            <a:r>
              <a:rPr lang="en-US" sz="2800" dirty="0">
                <a:solidFill>
                  <a:srgbClr val="FF6600"/>
                </a:solidFill>
              </a:rPr>
              <a:t>50% of children and young people in some socio-economically disadvantaged populations have speech and language skills that are significantly lower than their peers</a:t>
            </a:r>
            <a:endParaRPr lang="en-GB" sz="2800" dirty="0">
              <a:solidFill>
                <a:srgbClr val="FF6600"/>
              </a:solidFill>
            </a:endParaRPr>
          </a:p>
          <a:p>
            <a:pPr marL="0" indent="0">
              <a:buNone/>
            </a:pPr>
            <a:endParaRPr lang="en-US" sz="1600" b="1" dirty="0" smtClean="0"/>
          </a:p>
          <a:p>
            <a:pPr marL="0" indent="0">
              <a:buNone/>
            </a:pPr>
            <a:r>
              <a:rPr lang="en-US" sz="1600" b="1" dirty="0" smtClean="0"/>
              <a:t>Source</a:t>
            </a:r>
            <a:r>
              <a:rPr lang="en-US" sz="1600" b="1" dirty="0"/>
              <a:t>: I CAN charity</a:t>
            </a:r>
            <a:r>
              <a:rPr lang="en-US" sz="1600" b="1" dirty="0" smtClean="0"/>
              <a:t>, </a:t>
            </a:r>
            <a:r>
              <a:rPr lang="en-US" sz="1600" dirty="0" err="1" smtClean="0"/>
              <a:t>Kamini</a:t>
            </a:r>
            <a:r>
              <a:rPr lang="en-US" sz="1600" dirty="0" smtClean="0"/>
              <a:t> </a:t>
            </a:r>
            <a:r>
              <a:rPr lang="en-US" sz="1600" dirty="0" err="1"/>
              <a:t>Gadhok</a:t>
            </a:r>
            <a:r>
              <a:rPr lang="en-US" sz="1600" dirty="0"/>
              <a:t>, Chief Executive of the Royal College of Speech and Language Therapists. </a:t>
            </a:r>
          </a:p>
        </p:txBody>
      </p:sp>
    </p:spTree>
    <p:extLst>
      <p:ext uri="{BB962C8B-B14F-4D97-AF65-F5344CB8AC3E}">
        <p14:creationId xmlns:p14="http://schemas.microsoft.com/office/powerpoint/2010/main" val="7389746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Speech and language difficulties</a:t>
            </a:r>
            <a:endParaRPr lang="en-US" dirty="0"/>
          </a:p>
        </p:txBody>
      </p:sp>
      <p:sp>
        <p:nvSpPr>
          <p:cNvPr id="3" name="Content Placeholder 2"/>
          <p:cNvSpPr>
            <a:spLocks noGrp="1"/>
          </p:cNvSpPr>
          <p:nvPr>
            <p:ph idx="1"/>
          </p:nvPr>
        </p:nvSpPr>
        <p:spPr>
          <a:xfrm>
            <a:off x="457200" y="1336788"/>
            <a:ext cx="7620000" cy="5064012"/>
          </a:xfrm>
        </p:spPr>
        <p:txBody>
          <a:bodyPr>
            <a:normAutofit fontScale="85000" lnSpcReduction="10000"/>
          </a:bodyPr>
          <a:lstStyle/>
          <a:p>
            <a:pPr marL="0" indent="0">
              <a:buNone/>
            </a:pPr>
            <a:r>
              <a:rPr lang="en-US" sz="2800" dirty="0" smtClean="0"/>
              <a:t>“One </a:t>
            </a:r>
            <a:r>
              <a:rPr lang="en-US" sz="2800" dirty="0"/>
              <a:t>in ten children and young people struggle with this invisible disability. Without the right help, at the right time, they will be left out and left behind</a:t>
            </a:r>
            <a:r>
              <a:rPr lang="en-US" sz="2800" dirty="0" smtClean="0"/>
              <a:t>.”</a:t>
            </a:r>
            <a:r>
              <a:rPr lang="en-GB" sz="2800" dirty="0"/>
              <a:t> </a:t>
            </a:r>
            <a:r>
              <a:rPr lang="en-US" sz="2800" dirty="0" smtClean="0"/>
              <a:t>10 </a:t>
            </a:r>
            <a:r>
              <a:rPr lang="en-US" sz="2800" dirty="0"/>
              <a:t>Aug </a:t>
            </a:r>
            <a:r>
              <a:rPr lang="en-US" sz="2800" dirty="0" smtClean="0"/>
              <a:t>2007</a:t>
            </a:r>
          </a:p>
          <a:p>
            <a:pPr marL="0" indent="0">
              <a:buNone/>
            </a:pPr>
            <a:endParaRPr lang="en-GB" sz="2800" dirty="0"/>
          </a:p>
          <a:p>
            <a:pPr marL="0" indent="0">
              <a:buNone/>
            </a:pPr>
            <a:r>
              <a:rPr lang="en-US" sz="2800" b="1" dirty="0"/>
              <a:t>What are speech, language and communication needs (SLCN)?</a:t>
            </a:r>
            <a:endParaRPr lang="en-GB" sz="2800" dirty="0"/>
          </a:p>
          <a:p>
            <a:pPr lvl="0"/>
            <a:r>
              <a:rPr lang="en-US" sz="2800" dirty="0"/>
              <a:t>Problems forming sounds and words</a:t>
            </a:r>
            <a:endParaRPr lang="en-GB" sz="2800" dirty="0"/>
          </a:p>
          <a:p>
            <a:pPr lvl="0"/>
            <a:r>
              <a:rPr lang="en-US" sz="2800" dirty="0"/>
              <a:t>Problems formulating sentences and expressing ideas</a:t>
            </a:r>
            <a:endParaRPr lang="en-GB" sz="2800" dirty="0"/>
          </a:p>
          <a:p>
            <a:pPr lvl="0"/>
            <a:r>
              <a:rPr lang="en-US" sz="2800" dirty="0"/>
              <a:t>Problems understanding speech and language</a:t>
            </a:r>
            <a:endParaRPr lang="en-GB" sz="2800" dirty="0"/>
          </a:p>
          <a:p>
            <a:pPr lvl="0"/>
            <a:r>
              <a:rPr lang="en-US" sz="2800" dirty="0"/>
              <a:t>Problems using language socially</a:t>
            </a:r>
            <a:endParaRPr lang="en-GB" sz="2800" dirty="0"/>
          </a:p>
          <a:p>
            <a:pPr lvl="0"/>
            <a:r>
              <a:rPr lang="en-US" sz="2800" dirty="0"/>
              <a:t>Delays and disorders in the development of speech and language skills</a:t>
            </a:r>
            <a:endParaRPr lang="en-GB" sz="2800" dirty="0"/>
          </a:p>
          <a:p>
            <a:pPr marL="0" indent="0">
              <a:buNone/>
            </a:pPr>
            <a:endParaRPr lang="en-US" dirty="0"/>
          </a:p>
        </p:txBody>
      </p:sp>
    </p:spTree>
    <p:extLst>
      <p:ext uri="{BB962C8B-B14F-4D97-AF65-F5344CB8AC3E}">
        <p14:creationId xmlns:p14="http://schemas.microsoft.com/office/powerpoint/2010/main" val="11908273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agree?</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sz="3600" dirty="0" smtClean="0"/>
              <a:t>Communication underpins everything humans do: work, play, </a:t>
            </a:r>
            <a:r>
              <a:rPr lang="en-US" sz="3600" dirty="0" err="1" smtClean="0"/>
              <a:t>socialisation</a:t>
            </a:r>
            <a:r>
              <a:rPr lang="en-US" sz="3600" dirty="0" smtClean="0"/>
              <a:t>, learning </a:t>
            </a:r>
            <a:r>
              <a:rPr lang="en-US" sz="3600" dirty="0" err="1" smtClean="0"/>
              <a:t>etc</a:t>
            </a:r>
            <a:endParaRPr lang="en-US" sz="3600" dirty="0" smtClean="0"/>
          </a:p>
          <a:p>
            <a:pPr marL="114300" indent="0">
              <a:buNone/>
            </a:pPr>
            <a:endParaRPr lang="en-US" sz="3600" dirty="0"/>
          </a:p>
          <a:p>
            <a:pPr marL="114300" indent="0">
              <a:buNone/>
            </a:pPr>
            <a:r>
              <a:rPr lang="en-US" sz="3600" dirty="0" smtClean="0"/>
              <a:t>Interaction is the key …</a:t>
            </a:r>
          </a:p>
          <a:p>
            <a:pPr marL="114300" indent="0">
              <a:buNone/>
            </a:pPr>
            <a:endParaRPr lang="en-US" sz="3600" dirty="0" smtClean="0"/>
          </a:p>
          <a:p>
            <a:pPr marL="114300" indent="0">
              <a:buNone/>
            </a:pPr>
            <a:r>
              <a:rPr lang="en-US" sz="3600" dirty="0" smtClean="0"/>
              <a:t>Cognitive development and language development go hand in hand – words and thoughts are connected.</a:t>
            </a:r>
            <a:endParaRPr lang="en-US" sz="3600" dirty="0"/>
          </a:p>
        </p:txBody>
      </p:sp>
    </p:spTree>
    <p:extLst>
      <p:ext uri="{BB962C8B-B14F-4D97-AF65-F5344CB8AC3E}">
        <p14:creationId xmlns:p14="http://schemas.microsoft.com/office/powerpoint/2010/main" val="35811095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climate</a:t>
            </a:r>
            <a:endParaRPr lang="en-US" dirty="0"/>
          </a:p>
        </p:txBody>
      </p:sp>
      <p:sp>
        <p:nvSpPr>
          <p:cNvPr id="3" name="Content Placeholder 2"/>
          <p:cNvSpPr>
            <a:spLocks noGrp="1"/>
          </p:cNvSpPr>
          <p:nvPr>
            <p:ph idx="1"/>
          </p:nvPr>
        </p:nvSpPr>
        <p:spPr/>
        <p:txBody>
          <a:bodyPr>
            <a:noAutofit/>
          </a:bodyPr>
          <a:lstStyle/>
          <a:p>
            <a:r>
              <a:rPr lang="en-US" sz="2800" dirty="0" smtClean="0"/>
              <a:t>What have you noticed about </a:t>
            </a:r>
            <a:r>
              <a:rPr lang="en-US" sz="2800" dirty="0" smtClean="0"/>
              <a:t>children’s </a:t>
            </a:r>
            <a:r>
              <a:rPr lang="en-US" sz="2800" dirty="0" smtClean="0"/>
              <a:t>communication skills in your class?</a:t>
            </a:r>
          </a:p>
          <a:p>
            <a:endParaRPr lang="en-US" sz="2800" dirty="0"/>
          </a:p>
          <a:p>
            <a:r>
              <a:rPr lang="en-US" sz="2800" dirty="0" smtClean="0"/>
              <a:t>Do you think there has been an increase in language delay or communication difficulties?</a:t>
            </a:r>
          </a:p>
          <a:p>
            <a:endParaRPr lang="en-US" sz="2800" dirty="0"/>
          </a:p>
          <a:p>
            <a:r>
              <a:rPr lang="en-US" sz="2800" dirty="0" smtClean="0"/>
              <a:t>What do you think most children in your class need to improve with regards to SLCNs?</a:t>
            </a:r>
          </a:p>
          <a:p>
            <a:endParaRPr lang="en-US" sz="2800" dirty="0"/>
          </a:p>
          <a:p>
            <a:r>
              <a:rPr lang="en-US" sz="2800" dirty="0" smtClean="0"/>
              <a:t>What factors influence this?</a:t>
            </a:r>
            <a:endParaRPr lang="en-US" sz="2800" dirty="0"/>
          </a:p>
        </p:txBody>
      </p:sp>
    </p:spTree>
    <p:extLst>
      <p:ext uri="{BB962C8B-B14F-4D97-AF65-F5344CB8AC3E}">
        <p14:creationId xmlns:p14="http://schemas.microsoft.com/office/powerpoint/2010/main" val="3517792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620000" cy="1418627"/>
          </a:xfrm>
        </p:spPr>
        <p:txBody>
          <a:bodyPr>
            <a:normAutofit fontScale="90000"/>
          </a:bodyPr>
          <a:lstStyle/>
          <a:p>
            <a:pPr algn="ctr"/>
            <a:r>
              <a:rPr lang="en-GB" sz="3600" dirty="0" smtClean="0"/>
              <a:t>Key Information from the Office for the Communication Champion, 2010</a:t>
            </a:r>
            <a:br>
              <a:rPr lang="en-GB" sz="3600" dirty="0" smtClean="0"/>
            </a:br>
            <a:r>
              <a:rPr lang="en-GB" sz="2000" dirty="0" smtClean="0"/>
              <a:t>(Primary </a:t>
            </a:r>
            <a:r>
              <a:rPr lang="en-GB" sz="2000" dirty="0"/>
              <a:t>T</a:t>
            </a:r>
            <a:r>
              <a:rPr lang="en-GB" sz="2000" dirty="0" smtClean="0"/>
              <a:t>alk Participant Book, London: ICAN)</a:t>
            </a:r>
            <a:endParaRPr lang="en-GB" sz="2000" dirty="0"/>
          </a:p>
        </p:txBody>
      </p:sp>
      <p:sp>
        <p:nvSpPr>
          <p:cNvPr id="3" name="Content Placeholder 2"/>
          <p:cNvSpPr>
            <a:spLocks noGrp="1"/>
          </p:cNvSpPr>
          <p:nvPr>
            <p:ph idx="1"/>
          </p:nvPr>
        </p:nvSpPr>
        <p:spPr/>
        <p:txBody>
          <a:bodyPr>
            <a:normAutofit/>
          </a:bodyPr>
          <a:lstStyle/>
          <a:p>
            <a:pPr marL="0" indent="0">
              <a:buNone/>
            </a:pPr>
            <a:endParaRPr lang="en-GB" dirty="0" smtClean="0"/>
          </a:p>
          <a:p>
            <a:pPr marL="0" indent="0">
              <a:buNone/>
            </a:pPr>
            <a:r>
              <a:rPr lang="en-GB" sz="2800" dirty="0" smtClean="0"/>
              <a:t>A strategy to promote improved speech, language and communication skills across the community is likely to impact on narrowing gaps between outcomes for disadvantaged children and their peers, and tackling entrenched health inequalities. Language skills are a critical factor in social disadvantage.</a:t>
            </a:r>
          </a:p>
          <a:p>
            <a:pPr marL="0" indent="0">
              <a:buNone/>
            </a:pPr>
            <a:endParaRPr lang="en-GB" sz="2800" dirty="0"/>
          </a:p>
          <a:p>
            <a:pPr marL="0" indent="0">
              <a:buNone/>
            </a:pPr>
            <a:r>
              <a:rPr lang="en-GB" sz="2800" dirty="0" smtClean="0">
                <a:solidFill>
                  <a:srgbClr val="FF0000"/>
                </a:solidFill>
              </a:rPr>
              <a:t>What is the impact on children’s lives?</a:t>
            </a:r>
          </a:p>
        </p:txBody>
      </p:sp>
    </p:spTree>
    <p:extLst>
      <p:ext uri="{BB962C8B-B14F-4D97-AF65-F5344CB8AC3E}">
        <p14:creationId xmlns:p14="http://schemas.microsoft.com/office/powerpoint/2010/main" val="3241433443"/>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Blank Presentation">
  <a:themeElements>
    <a:clrScheme name="Blank Presentation 16">
      <a:dk1>
        <a:srgbClr val="3300CC"/>
      </a:dk1>
      <a:lt1>
        <a:srgbClr val="FFFFFF"/>
      </a:lt1>
      <a:dk2>
        <a:srgbClr val="3300CD"/>
      </a:dk2>
      <a:lt2>
        <a:srgbClr val="808080"/>
      </a:lt2>
      <a:accent1>
        <a:srgbClr val="FFDE4B"/>
      </a:accent1>
      <a:accent2>
        <a:srgbClr val="CE739C"/>
      </a:accent2>
      <a:accent3>
        <a:srgbClr val="FFFFFF"/>
      </a:accent3>
      <a:accent4>
        <a:srgbClr val="2A00AE"/>
      </a:accent4>
      <a:accent5>
        <a:srgbClr val="FFECB1"/>
      </a:accent5>
      <a:accent6>
        <a:srgbClr val="BA688D"/>
      </a:accent6>
      <a:hlink>
        <a:srgbClr val="F77352"/>
      </a:hlink>
      <a:folHlink>
        <a:srgbClr val="7A7ABC"/>
      </a:folHlink>
    </a:clrScheme>
    <a:fontScheme name="Blank Presentatio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3300CC"/>
        </a:dk1>
        <a:lt1>
          <a:srgbClr val="FFFFFF"/>
        </a:lt1>
        <a:dk2>
          <a:srgbClr val="3300CD"/>
        </a:dk2>
        <a:lt2>
          <a:srgbClr val="808080"/>
        </a:lt2>
        <a:accent1>
          <a:srgbClr val="BBE0E3"/>
        </a:accent1>
        <a:accent2>
          <a:srgbClr val="333399"/>
        </a:accent2>
        <a:accent3>
          <a:srgbClr val="FFFFFF"/>
        </a:accent3>
        <a:accent4>
          <a:srgbClr val="2A00AE"/>
        </a:accent4>
        <a:accent5>
          <a:srgbClr val="DAEDEF"/>
        </a:accent5>
        <a:accent6>
          <a:srgbClr val="2D2D8A"/>
        </a:accent6>
        <a:hlink>
          <a:srgbClr val="333366"/>
        </a:hlink>
        <a:folHlink>
          <a:srgbClr val="9999CC"/>
        </a:folHlink>
      </a:clrScheme>
      <a:clrMap bg1="lt1" tx1="dk1" bg2="lt2" tx2="dk2" accent1="accent1" accent2="accent2" accent3="accent3" accent4="accent4" accent5="accent5" accent6="accent6" hlink="hlink" folHlink="folHlink"/>
    </a:extraClrScheme>
    <a:extraClrScheme>
      <a:clrScheme name="Blank Presentation 14">
        <a:dk1>
          <a:srgbClr val="3300CC"/>
        </a:dk1>
        <a:lt1>
          <a:srgbClr val="FFFFFF"/>
        </a:lt1>
        <a:dk2>
          <a:srgbClr val="3300CD"/>
        </a:dk2>
        <a:lt2>
          <a:srgbClr val="808080"/>
        </a:lt2>
        <a:accent1>
          <a:srgbClr val="BBE0E3"/>
        </a:accent1>
        <a:accent2>
          <a:srgbClr val="CE739C"/>
        </a:accent2>
        <a:accent3>
          <a:srgbClr val="FFFFFF"/>
        </a:accent3>
        <a:accent4>
          <a:srgbClr val="2A00AE"/>
        </a:accent4>
        <a:accent5>
          <a:srgbClr val="DAEDEF"/>
        </a:accent5>
        <a:accent6>
          <a:srgbClr val="BA688D"/>
        </a:accent6>
        <a:hlink>
          <a:srgbClr val="F77352"/>
        </a:hlink>
        <a:folHlink>
          <a:srgbClr val="9999CC"/>
        </a:folHlink>
      </a:clrScheme>
      <a:clrMap bg1="lt1" tx1="dk1" bg2="lt2" tx2="dk2" accent1="accent1" accent2="accent2" accent3="accent3" accent4="accent4" accent5="accent5" accent6="accent6" hlink="hlink" folHlink="folHlink"/>
    </a:extraClrScheme>
    <a:extraClrScheme>
      <a:clrScheme name="Blank Presentation 15">
        <a:dk1>
          <a:srgbClr val="3300CC"/>
        </a:dk1>
        <a:lt1>
          <a:srgbClr val="FFFFFF"/>
        </a:lt1>
        <a:dk2>
          <a:srgbClr val="3300CD"/>
        </a:dk2>
        <a:lt2>
          <a:srgbClr val="808080"/>
        </a:lt2>
        <a:accent1>
          <a:srgbClr val="BBE0E3"/>
        </a:accent1>
        <a:accent2>
          <a:srgbClr val="CE739C"/>
        </a:accent2>
        <a:accent3>
          <a:srgbClr val="FFFFFF"/>
        </a:accent3>
        <a:accent4>
          <a:srgbClr val="2A00AE"/>
        </a:accent4>
        <a:accent5>
          <a:srgbClr val="DAEDEF"/>
        </a:accent5>
        <a:accent6>
          <a:srgbClr val="BA688D"/>
        </a:accent6>
        <a:hlink>
          <a:srgbClr val="F77352"/>
        </a:hlink>
        <a:folHlink>
          <a:srgbClr val="7A7ABC"/>
        </a:folHlink>
      </a:clrScheme>
      <a:clrMap bg1="lt1" tx1="dk1" bg2="lt2" tx2="dk2" accent1="accent1" accent2="accent2" accent3="accent3" accent4="accent4" accent5="accent5" accent6="accent6" hlink="hlink" folHlink="folHlink"/>
    </a:extraClrScheme>
    <a:extraClrScheme>
      <a:clrScheme name="Blank Presentation 16">
        <a:dk1>
          <a:srgbClr val="3300CC"/>
        </a:dk1>
        <a:lt1>
          <a:srgbClr val="FFFFFF"/>
        </a:lt1>
        <a:dk2>
          <a:srgbClr val="3300CD"/>
        </a:dk2>
        <a:lt2>
          <a:srgbClr val="808080"/>
        </a:lt2>
        <a:accent1>
          <a:srgbClr val="FFDE4B"/>
        </a:accent1>
        <a:accent2>
          <a:srgbClr val="CE739C"/>
        </a:accent2>
        <a:accent3>
          <a:srgbClr val="FFFFFF"/>
        </a:accent3>
        <a:accent4>
          <a:srgbClr val="2A00AE"/>
        </a:accent4>
        <a:accent5>
          <a:srgbClr val="FFECB1"/>
        </a:accent5>
        <a:accent6>
          <a:srgbClr val="BA688D"/>
        </a:accent6>
        <a:hlink>
          <a:srgbClr val="F77352"/>
        </a:hlink>
        <a:folHlink>
          <a:srgbClr val="7A7AB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3726</TotalTime>
  <Words>5291</Words>
  <Application>Microsoft Macintosh PowerPoint</Application>
  <PresentationFormat>On-screen Show (4:3)</PresentationFormat>
  <Paragraphs>545</Paragraphs>
  <Slides>43</Slides>
  <Notes>22</Notes>
  <HiddenSlides>0</HiddenSlides>
  <MMClips>1</MMClips>
  <ScaleCrop>false</ScaleCrop>
  <HeadingPairs>
    <vt:vector size="4" baseType="variant">
      <vt:variant>
        <vt:lpstr>Theme</vt:lpstr>
      </vt:variant>
      <vt:variant>
        <vt:i4>3</vt:i4>
      </vt:variant>
      <vt:variant>
        <vt:lpstr>Slide Titles</vt:lpstr>
      </vt:variant>
      <vt:variant>
        <vt:i4>43</vt:i4>
      </vt:variant>
    </vt:vector>
  </HeadingPairs>
  <TitlesOfParts>
    <vt:vector size="46" baseType="lpstr">
      <vt:lpstr>Blank Presentation</vt:lpstr>
      <vt:lpstr>Custom Design</vt:lpstr>
      <vt:lpstr>Adjacency</vt:lpstr>
      <vt:lpstr>University of Hull  NQT Conference January 2015</vt:lpstr>
      <vt:lpstr>Aims of the session</vt:lpstr>
      <vt:lpstr>Impoverished language</vt:lpstr>
      <vt:lpstr>PowerPoint Presentation</vt:lpstr>
      <vt:lpstr>Who has SLCN? </vt:lpstr>
      <vt:lpstr>Speech and language difficulties</vt:lpstr>
      <vt:lpstr>Do you agree?</vt:lpstr>
      <vt:lpstr>Current climate</vt:lpstr>
      <vt:lpstr>Key Information from the Office for the Communication Champion, 2010 (Primary Talk Participant Book, London: ICAN)</vt:lpstr>
      <vt:lpstr>PowerPoint Presentation</vt:lpstr>
      <vt:lpstr>PowerPoint Presentation</vt:lpstr>
      <vt:lpstr>Your language development</vt:lpstr>
      <vt:lpstr>Language Development</vt:lpstr>
      <vt:lpstr>Lev Vygotsky  (1896-1934)</vt:lpstr>
      <vt:lpstr>PowerPoint Presentation</vt:lpstr>
      <vt:lpstr>Listening to children –                                             ‘tuning in’</vt:lpstr>
      <vt:lpstr>Summary – language development</vt:lpstr>
      <vt:lpstr>New EYFS Framework (2012)</vt:lpstr>
      <vt:lpstr>A new perspective</vt:lpstr>
      <vt:lpstr>What does the new NC say about oracy:</vt:lpstr>
      <vt:lpstr>About Talk Boost</vt:lpstr>
      <vt:lpstr>Who is Talk Boost for?</vt:lpstr>
      <vt:lpstr>Speech, language and communication needs (SLCN)</vt:lpstr>
      <vt:lpstr>Speech, language  and communication</vt:lpstr>
      <vt:lpstr>In order to learn children need language</vt:lpstr>
      <vt:lpstr>SLCN fact or fiction activity</vt:lpstr>
      <vt:lpstr>Impact </vt:lpstr>
      <vt:lpstr>Who does best  in the Talk Boost intervention?</vt:lpstr>
      <vt:lpstr>Criteria:  children who will  not benefit as much</vt:lpstr>
      <vt:lpstr>Talk Boost intervention:  overall structure</vt:lpstr>
      <vt:lpstr>Games and activities</vt:lpstr>
      <vt:lpstr>Teaching vocabulary using word magic  </vt:lpstr>
      <vt:lpstr>PowerPoint Presentation</vt:lpstr>
      <vt:lpstr>Recipe for good listening</vt:lpstr>
      <vt:lpstr>Posters and prompts</vt:lpstr>
      <vt:lpstr>PowerPoint Presentation</vt:lpstr>
      <vt:lpstr>For NQTs: </vt:lpstr>
      <vt:lpstr>PowerPoint Presentation</vt:lpstr>
      <vt:lpstr>References and recommended reading:</vt:lpstr>
      <vt:lpstr>To support your understanding of language acquisition and cognition</vt:lpstr>
      <vt:lpstr>References from:  Key Information from the Office for the Communication Champion, 2010 (Primary Talk Participant Book, London: ICAN)</vt:lpstr>
      <vt:lpstr>Useful websites / links to documents</vt:lpstr>
      <vt:lpstr>‘Better Communication' Research  </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Claire Head</cp:lastModifiedBy>
  <cp:revision>311</cp:revision>
  <cp:lastPrinted>2015-01-28T14:36:32Z</cp:lastPrinted>
  <dcterms:created xsi:type="dcterms:W3CDTF">2009-03-10T09:17:20Z</dcterms:created>
  <dcterms:modified xsi:type="dcterms:W3CDTF">2015-01-29T00:09:38Z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